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17"/>
  </p:notesMasterIdLst>
  <p:sldIdLst>
    <p:sldId id="268" r:id="rId2"/>
    <p:sldId id="256" r:id="rId3"/>
    <p:sldId id="257" r:id="rId4"/>
    <p:sldId id="258" r:id="rId5"/>
    <p:sldId id="288" r:id="rId6"/>
    <p:sldId id="259" r:id="rId7"/>
    <p:sldId id="278" r:id="rId8"/>
    <p:sldId id="279" r:id="rId9"/>
    <p:sldId id="291" r:id="rId10"/>
    <p:sldId id="276" r:id="rId11"/>
    <p:sldId id="281" r:id="rId12"/>
    <p:sldId id="283" r:id="rId13"/>
    <p:sldId id="292" r:id="rId14"/>
    <p:sldId id="293" r:id="rId15"/>
    <p:sldId id="29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446" autoAdjust="0"/>
    <p:restoredTop sz="87034" autoAdjust="0"/>
  </p:normalViewPr>
  <p:slideViewPr>
    <p:cSldViewPr snapToGrid="0">
      <p:cViewPr>
        <p:scale>
          <a:sx n="61" d="100"/>
          <a:sy n="61" d="100"/>
        </p:scale>
        <p:origin x="-564" y="-1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310E7E-487B-D642-8760-FD7C76383651}" type="datetimeFigureOut">
              <a:rPr lang="en-US" smtClean="0"/>
              <a:t>8/25/2017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836893-8CCE-1746-AE7D-42860F2EC775}" type="slidenum">
              <a:rPr lang="en-US" smtClean="0"/>
              <a:t>‹#›</a:t>
            </a:fld>
            <a:endParaRPr lang="en-US"/>
          </a:p>
        </p:txBody>
      </p:sp>
    </p:spTree>
    <p:extLst>
      <p:ext uri="{BB962C8B-B14F-4D97-AF65-F5344CB8AC3E}">
        <p14:creationId xmlns:p14="http://schemas.microsoft.com/office/powerpoint/2010/main" val="192412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36893-8CCE-1746-AE7D-42860F2EC775}" type="slidenum">
              <a:rPr lang="en-US" smtClean="0"/>
              <a:t>1</a:t>
            </a:fld>
            <a:endParaRPr lang="en-US"/>
          </a:p>
        </p:txBody>
      </p:sp>
    </p:spTree>
    <p:extLst>
      <p:ext uri="{BB962C8B-B14F-4D97-AF65-F5344CB8AC3E}">
        <p14:creationId xmlns:p14="http://schemas.microsoft.com/office/powerpoint/2010/main" val="1402120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36893-8CCE-1746-AE7D-42860F2EC775}" type="slidenum">
              <a:rPr lang="en-US" smtClean="0"/>
              <a:t>6</a:t>
            </a:fld>
            <a:endParaRPr lang="en-US"/>
          </a:p>
        </p:txBody>
      </p:sp>
    </p:spTree>
    <p:extLst>
      <p:ext uri="{BB962C8B-B14F-4D97-AF65-F5344CB8AC3E}">
        <p14:creationId xmlns:p14="http://schemas.microsoft.com/office/powerpoint/2010/main" val="1996875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36893-8CCE-1746-AE7D-42860F2EC775}" type="slidenum">
              <a:rPr lang="en-US" smtClean="0"/>
              <a:t>10</a:t>
            </a:fld>
            <a:endParaRPr lang="en-US"/>
          </a:p>
        </p:txBody>
      </p:sp>
    </p:spTree>
    <p:extLst>
      <p:ext uri="{BB962C8B-B14F-4D97-AF65-F5344CB8AC3E}">
        <p14:creationId xmlns:p14="http://schemas.microsoft.com/office/powerpoint/2010/main" val="1194226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36893-8CCE-1746-AE7D-42860F2EC775}" type="slidenum">
              <a:rPr lang="en-US" smtClean="0"/>
              <a:t>15</a:t>
            </a:fld>
            <a:endParaRPr lang="en-US"/>
          </a:p>
        </p:txBody>
      </p:sp>
    </p:spTree>
    <p:extLst>
      <p:ext uri="{BB962C8B-B14F-4D97-AF65-F5344CB8AC3E}">
        <p14:creationId xmlns:p14="http://schemas.microsoft.com/office/powerpoint/2010/main" val="880948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vi-VN"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7821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idx="1"/>
          </p:nvPr>
        </p:nvSpPr>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42A54C80-263E-416B-A8E0-580EDEADCBDC}"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740868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vi-VN"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2613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Date Placeholder 4"/>
          <p:cNvSpPr>
            <a:spLocks noGrp="1"/>
          </p:cNvSpPr>
          <p:nvPr>
            <p:ph type="dt" sz="half" idx="10"/>
          </p:nvPr>
        </p:nvSpPr>
        <p:spPr/>
        <p:txBody>
          <a:bodyPr/>
          <a:lstStyle/>
          <a:p>
            <a:fld id="{42A54C80-263E-416B-A8E0-580EDEADCBDC}" type="datetimeFigureOut">
              <a:rPr lang="en-US" smtClean="0"/>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055624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vi-VN"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940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6690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4133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vi-VN"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249965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vi-VN"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2921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55C6B4A9-1611-4792-9094-5F34BCA07E0B}"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41021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vi-VN"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63829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2" name="Picture 6" descr="I:\Marketing\Proposals-Presentations\2011\NACJSB_New_Hospital_Hanoi_13778.999\Presentation\GH_Logos\Background2a.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401"/>
            <a:ext cx="12202584"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380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8/25/2017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0447516"/>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jZqeuI58DVAhWCx4MKHeUQCxwQjRwIBw&amp;url=http://www.justinidea.com/2009/06/controlling-rising-health-care-costs-give-the-power-to-the-people.html&amp;psig=AFQjCNG8WLHzvbEoZWboGipWfH_BYsSfqg&amp;ust=1502046941810968"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FF859D50-853E-420D-A848-DC72409880BF}"/>
              </a:ext>
            </a:extLst>
          </p:cNvPr>
          <p:cNvSpPr/>
          <p:nvPr/>
        </p:nvSpPr>
        <p:spPr>
          <a:xfrm>
            <a:off x="139485" y="1182401"/>
            <a:ext cx="11909424" cy="1569660"/>
          </a:xfrm>
          <a:prstGeom prst="rect">
            <a:avLst/>
          </a:prstGeom>
        </p:spPr>
        <p:txBody>
          <a:bodyPr wrap="square">
            <a:spAutoFit/>
          </a:bodyPr>
          <a:lstStyle/>
          <a:p>
            <a:r>
              <a:rPr lang="en-US" sz="3200" b="1" dirty="0" err="1" smtClean="0">
                <a:latin typeface="Arial" panose="020B0604020202020204" pitchFamily="34" charset="0"/>
                <a:cs typeface="Arial" panose="020B0604020202020204" pitchFamily="34" charset="0"/>
              </a:rPr>
              <a:t>Vai</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trò</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của</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kế</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hoạch</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chiến</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lược</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trong</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chăm</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sóc</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sức</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khỏe</a:t>
            </a:r>
            <a:r>
              <a:rPr lang="en-US" sz="3200" b="1" dirty="0" smtClean="0">
                <a:latin typeface="Arial" panose="020B0604020202020204" pitchFamily="34" charset="0"/>
                <a:cs typeface="Arial" panose="020B0604020202020204" pitchFamily="34" charset="0"/>
              </a:rPr>
              <a:t>… </a:t>
            </a:r>
            <a:endParaRPr lang="en-US" sz="3200" b="1" dirty="0">
              <a:latin typeface="Arial" panose="020B0604020202020204" pitchFamily="34" charset="0"/>
              <a:cs typeface="Arial" panose="020B0604020202020204" pitchFamily="34" charset="0"/>
            </a:endParaRPr>
          </a:p>
          <a:p>
            <a:endParaRPr lang="en-US" sz="3200" b="1" dirty="0">
              <a:latin typeface="Arial" panose="020B0604020202020204" pitchFamily="34" charset="0"/>
              <a:cs typeface="Arial" panose="020B0604020202020204" pitchFamily="34" charset="0"/>
            </a:endParaRPr>
          </a:p>
          <a:p>
            <a:r>
              <a:rPr lang="en-US" sz="3200" b="1" dirty="0" err="1" smtClean="0">
                <a:latin typeface="Arial" panose="020B0604020202020204" pitchFamily="34" charset="0"/>
                <a:cs typeface="Arial" panose="020B0604020202020204" pitchFamily="34" charset="0"/>
              </a:rPr>
              <a:t>Tại</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sao</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nó</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lại</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quan</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trọng</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đến</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thế</a:t>
            </a:r>
            <a:r>
              <a:rPr lang="en-US" sz="3200" b="1" dirty="0" smtClean="0">
                <a:latin typeface="Arial" panose="020B0604020202020204" pitchFamily="34" charset="0"/>
                <a:cs typeface="Arial" panose="020B0604020202020204" pitchFamily="34" charset="0"/>
              </a:rPr>
              <a:t>? </a:t>
            </a:r>
            <a:endParaRPr lang="en-US" sz="32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xmlns="" id="{6C46F3D4-B6F7-4FA8-BB7C-A771C75E8B3A}"/>
              </a:ext>
            </a:extLst>
          </p:cNvPr>
          <p:cNvPicPr>
            <a:picLocks noChangeAspect="1"/>
          </p:cNvPicPr>
          <p:nvPr/>
        </p:nvPicPr>
        <p:blipFill>
          <a:blip r:embed="rId4"/>
          <a:stretch>
            <a:fillRect/>
          </a:stretch>
        </p:blipFill>
        <p:spPr>
          <a:xfrm>
            <a:off x="1155465" y="3151374"/>
            <a:ext cx="4097019" cy="2374111"/>
          </a:xfrm>
          <a:prstGeom prst="rect">
            <a:avLst/>
          </a:prstGeom>
        </p:spPr>
      </p:pic>
      <p:pic>
        <p:nvPicPr>
          <p:cNvPr id="4" name="Picture 2" descr="Norr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0474" y="0"/>
            <a:ext cx="20288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descr="LOGO MOH.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4874" y="0"/>
            <a:ext cx="9525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6" descr="Description: Description: 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5878" y="5601685"/>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5" descr="Description: Description: logo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28078" y="5525485"/>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Description: Description: Logo ICT.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92749" y="5525485"/>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4990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C252B43-C0BE-426B-BEB7-44CFECFE7F57}"/>
              </a:ext>
            </a:extLst>
          </p:cNvPr>
          <p:cNvSpPr/>
          <p:nvPr/>
        </p:nvSpPr>
        <p:spPr>
          <a:xfrm>
            <a:off x="553560" y="742562"/>
            <a:ext cx="8279133" cy="5509200"/>
          </a:xfrm>
          <a:prstGeom prst="rect">
            <a:avLst/>
          </a:prstGeom>
        </p:spPr>
        <p:txBody>
          <a:bodyPr wrap="square">
            <a:spAutoFit/>
          </a:bodyPr>
          <a:lstStyle/>
          <a:p>
            <a:pPr algn="just"/>
            <a:r>
              <a:rPr lang="vi-VN" sz="3200" b="1" dirty="0">
                <a:cs typeface="Times New Roman" panose="02020603050405020304" pitchFamily="18" charset="0"/>
              </a:rPr>
              <a:t>Kế hoạch chiến lược trong chăm sóc sức </a:t>
            </a:r>
            <a:r>
              <a:rPr lang="vi-VN" sz="3200" b="1" dirty="0" smtClean="0">
                <a:cs typeface="Times New Roman" panose="02020603050405020304" pitchFamily="18" charset="0"/>
              </a:rPr>
              <a:t>khoẻ</a:t>
            </a:r>
            <a:r>
              <a:rPr lang="en-US" sz="3200" b="1" dirty="0" smtClean="0">
                <a:cs typeface="Times New Roman" panose="02020603050405020304" pitchFamily="18" charset="0"/>
              </a:rPr>
              <a:t> </a:t>
            </a:r>
            <a:r>
              <a:rPr lang="en-US" sz="3200" b="1" dirty="0" err="1" smtClean="0">
                <a:latin typeface="Arial" panose="020B0604020202020204" pitchFamily="34" charset="0"/>
                <a:cs typeface="Arial" panose="020B0604020202020204" pitchFamily="34" charset="0"/>
              </a:rPr>
              <a:t>là</a:t>
            </a:r>
            <a:r>
              <a:rPr lang="en-US" sz="3200" b="1" dirty="0" smtClean="0">
                <a:cs typeface="Times New Roman" panose="02020603050405020304" pitchFamily="18" charset="0"/>
              </a:rPr>
              <a:t> t</a:t>
            </a:r>
            <a:r>
              <a:rPr lang="vi-VN" sz="3200" b="1" dirty="0" smtClean="0">
                <a:cs typeface="Times New Roman" panose="02020603050405020304" pitchFamily="18" charset="0"/>
              </a:rPr>
              <a:t>hiết </a:t>
            </a:r>
            <a:r>
              <a:rPr lang="en-US" sz="3200" b="1" dirty="0" err="1" smtClean="0">
                <a:latin typeface="Arial" panose="020B0604020202020204" pitchFamily="34" charset="0"/>
                <a:cs typeface="Arial" panose="020B0604020202020204" pitchFamily="34" charset="0"/>
              </a:rPr>
              <a:t>yếu</a:t>
            </a:r>
            <a:r>
              <a:rPr lang="en-US" sz="3200" b="1" dirty="0" smtClean="0">
                <a:cs typeface="Times New Roman" panose="02020603050405020304" pitchFamily="18" charset="0"/>
              </a:rPr>
              <a:t> </a:t>
            </a:r>
            <a:r>
              <a:rPr lang="vi-VN" sz="3200" b="1" dirty="0" smtClean="0">
                <a:cs typeface="Times New Roman" panose="02020603050405020304" pitchFamily="18" charset="0"/>
              </a:rPr>
              <a:t>cho </a:t>
            </a:r>
            <a:r>
              <a:rPr lang="en-US" sz="3200" b="1" dirty="0" err="1" smtClean="0">
                <a:latin typeface="Arial" panose="020B0604020202020204" pitchFamily="34" charset="0"/>
                <a:cs typeface="Arial" panose="020B0604020202020204" pitchFamily="34" charset="0"/>
              </a:rPr>
              <a:t>các</a:t>
            </a:r>
            <a:r>
              <a:rPr lang="en-US" sz="3200" b="1" dirty="0" smtClean="0">
                <a:cs typeface="Times New Roman" panose="02020603050405020304" pitchFamily="18" charset="0"/>
              </a:rPr>
              <a:t> </a:t>
            </a:r>
            <a:r>
              <a:rPr lang="vi-VN" sz="3200" b="1" dirty="0" smtClean="0">
                <a:cs typeface="Times New Roman" panose="02020603050405020304" pitchFamily="18" charset="0"/>
              </a:rPr>
              <a:t>hoạt </a:t>
            </a:r>
            <a:r>
              <a:rPr lang="vi-VN" sz="3200" b="1" dirty="0">
                <a:cs typeface="Times New Roman" panose="02020603050405020304" pitchFamily="18" charset="0"/>
              </a:rPr>
              <a:t>động </a:t>
            </a:r>
            <a:r>
              <a:rPr lang="en-US" sz="3200" b="1" dirty="0" err="1" smtClean="0">
                <a:latin typeface="Arial" panose="020B0604020202020204" pitchFamily="34" charset="0"/>
                <a:cs typeface="Arial" panose="020B0604020202020204" pitchFamily="34" charset="0"/>
              </a:rPr>
              <a:t>thành</a:t>
            </a:r>
            <a:r>
              <a:rPr lang="en-US" sz="3200" b="1" dirty="0" smtClean="0">
                <a:cs typeface="Times New Roman" panose="02020603050405020304" pitchFamily="18" charset="0"/>
              </a:rPr>
              <a:t> </a:t>
            </a:r>
            <a:r>
              <a:rPr lang="en-US" sz="3200" b="1" dirty="0" err="1" smtClean="0">
                <a:latin typeface="Arial" panose="020B0604020202020204" pitchFamily="34" charset="0"/>
                <a:cs typeface="Arial" panose="020B0604020202020204" pitchFamily="34" charset="0"/>
              </a:rPr>
              <a:t>công</a:t>
            </a:r>
            <a:r>
              <a:rPr lang="vi-VN" sz="3200" b="1" dirty="0" smtClean="0">
                <a:cs typeface="Times New Roman" panose="02020603050405020304" pitchFamily="18" charset="0"/>
              </a:rPr>
              <a:t>, mở </a:t>
            </a:r>
            <a:r>
              <a:rPr lang="vi-VN" sz="3200" b="1" dirty="0">
                <a:cs typeface="Times New Roman" panose="02020603050405020304" pitchFamily="18" charset="0"/>
              </a:rPr>
              <a:t>rộng và lợi nhuận</a:t>
            </a:r>
            <a:r>
              <a:rPr lang="vi-VN" sz="3200" b="1" dirty="0" smtClean="0">
                <a:cs typeface="Times New Roman" panose="02020603050405020304" pitchFamily="18" charset="0"/>
              </a:rPr>
              <a:t>.</a:t>
            </a:r>
            <a:r>
              <a:rPr lang="en-US" sz="3200" b="1" dirty="0">
                <a:cs typeface="Times New Roman" panose="02020603050405020304" pitchFamily="18" charset="0"/>
              </a:rPr>
              <a:t>  </a:t>
            </a:r>
          </a:p>
          <a:p>
            <a:pPr algn="just"/>
            <a:endParaRPr lang="en-US" sz="3200" b="1" dirty="0">
              <a:cs typeface="Times New Roman" panose="02020603050405020304" pitchFamily="18" charset="0"/>
            </a:endParaRPr>
          </a:p>
          <a:p>
            <a:pPr algn="just"/>
            <a:r>
              <a:rPr lang="vi-VN" sz="3200" dirty="0">
                <a:cs typeface="Times New Roman" panose="02020603050405020304" pitchFamily="18" charset="0"/>
              </a:rPr>
              <a:t>Những </a:t>
            </a:r>
            <a:r>
              <a:rPr lang="en-US" sz="3200" dirty="0" err="1" smtClean="0">
                <a:latin typeface="Arial" panose="020B0604020202020204" pitchFamily="34" charset="0"/>
                <a:cs typeface="Arial" panose="020B0604020202020204" pitchFamily="34" charset="0"/>
              </a:rPr>
              <a:t>sự</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dịch</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chuyển</a:t>
            </a:r>
            <a:r>
              <a:rPr lang="en-US" sz="3200" dirty="0">
                <a:latin typeface="Arial" panose="020B0604020202020204" pitchFamily="34" charset="0"/>
                <a:cs typeface="Arial" panose="020B0604020202020204" pitchFamily="34" charset="0"/>
              </a:rPr>
              <a:t> </a:t>
            </a:r>
            <a:r>
              <a:rPr lang="vi-VN" sz="3200" dirty="0" smtClean="0">
                <a:cs typeface="Times New Roman" panose="02020603050405020304" pitchFamily="18" charset="0"/>
              </a:rPr>
              <a:t>và </a:t>
            </a:r>
            <a:r>
              <a:rPr lang="vi-VN" sz="3200" dirty="0">
                <a:cs typeface="Times New Roman" panose="02020603050405020304" pitchFamily="18" charset="0"/>
              </a:rPr>
              <a:t>thay đổi trong ngành chăm sóc sức khoẻ ảnh hưởng đến hầu hết các lĩnh vực bao gồm</a:t>
            </a:r>
            <a:r>
              <a:rPr lang="vi-VN" sz="3200" dirty="0" smtClean="0">
                <a:cs typeface="Times New Roman" panose="02020603050405020304" pitchFamily="18" charset="0"/>
              </a:rPr>
              <a:t>:</a:t>
            </a:r>
            <a:r>
              <a:rPr lang="en-US" sz="3200" dirty="0" smtClean="0">
                <a:cs typeface="Times New Roman" panose="02020603050405020304" pitchFamily="18" charset="0"/>
              </a:rPr>
              <a:t> </a:t>
            </a:r>
          </a:p>
          <a:p>
            <a:pPr marL="571500" indent="-571500" algn="just">
              <a:buFont typeface="Arial" charset="0"/>
              <a:buChar char="•"/>
            </a:pPr>
            <a:r>
              <a:rPr lang="en-US" sz="3200" dirty="0" err="1" smtClean="0">
                <a:latin typeface="Arial" panose="020B0604020202020204" pitchFamily="34" charset="0"/>
                <a:cs typeface="Arial" panose="020B0604020202020204" pitchFamily="34" charset="0"/>
              </a:rPr>
              <a:t>Phòng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khám</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ngoại</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trú</a:t>
            </a:r>
            <a:r>
              <a:rPr lang="en-US" sz="3200" dirty="0" smtClean="0">
                <a:latin typeface="Arial" panose="020B0604020202020204" pitchFamily="34" charset="0"/>
                <a:cs typeface="Arial" panose="020B0604020202020204" pitchFamily="34" charset="0"/>
              </a:rPr>
              <a:t>, </a:t>
            </a:r>
          </a:p>
          <a:p>
            <a:pPr marL="571500" indent="-571500" algn="just">
              <a:buFont typeface="Arial" charset="0"/>
              <a:buChar char="•"/>
            </a:pPr>
            <a:r>
              <a:rPr lang="en-US" sz="3200" dirty="0" err="1" smtClean="0">
                <a:latin typeface="Arial" panose="020B0604020202020204" pitchFamily="34" charset="0"/>
                <a:cs typeface="Arial" panose="020B0604020202020204" pitchFamily="34" charset="0"/>
              </a:rPr>
              <a:t>Các</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bệnh</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viện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chăm</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sóc</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cấp</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tính</a:t>
            </a:r>
            <a:r>
              <a:rPr lang="en-US" sz="3200" dirty="0" smtClean="0">
                <a:latin typeface="Arial" panose="020B0604020202020204" pitchFamily="34" charset="0"/>
                <a:cs typeface="Arial" panose="020B0604020202020204" pitchFamily="34" charset="0"/>
              </a:rPr>
              <a:t>, </a:t>
            </a:r>
          </a:p>
          <a:p>
            <a:pPr marL="571500" indent="-571500" algn="just">
              <a:buFont typeface="Arial" charset="0"/>
              <a:buChar char="•"/>
            </a:pPr>
            <a:r>
              <a:rPr lang="en-US" sz="3200" dirty="0" err="1" smtClean="0">
                <a:latin typeface="Arial" panose="020B0604020202020204" pitchFamily="34" charset="0"/>
                <a:cs typeface="Arial" panose="020B0604020202020204" pitchFamily="34" charset="0"/>
              </a:rPr>
              <a:t>Các</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cơ</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sở</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chăm</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sóc</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dài</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hạn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và</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nhiều</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hơn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nữa</a:t>
            </a:r>
            <a:r>
              <a:rPr lang="en-US" sz="3200" dirty="0" smtClean="0">
                <a:latin typeface="Arial" panose="020B0604020202020204" pitchFamily="34" charset="0"/>
                <a:cs typeface="Arial" panose="020B0604020202020204" pitchFamily="34" charset="0"/>
              </a:rPr>
              <a:t>.</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3805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4225BCB-88B3-4170-A432-596BA1F159B6}"/>
              </a:ext>
            </a:extLst>
          </p:cNvPr>
          <p:cNvSpPr/>
          <p:nvPr/>
        </p:nvSpPr>
        <p:spPr>
          <a:xfrm>
            <a:off x="437322" y="675861"/>
            <a:ext cx="9303025" cy="1754326"/>
          </a:xfrm>
          <a:prstGeom prst="rect">
            <a:avLst/>
          </a:prstGeom>
        </p:spPr>
        <p:txBody>
          <a:bodyPr wrap="square">
            <a:spAutoFit/>
          </a:bodyPr>
          <a:lstStyle/>
          <a:p>
            <a:r>
              <a:rPr lang="en-US" sz="3600" dirty="0" err="1" smtClean="0">
                <a:latin typeface="Arial" panose="020B0604020202020204" pitchFamily="34" charset="0"/>
                <a:cs typeface="Arial" panose="020B0604020202020204" pitchFamily="34" charset="0"/>
              </a:rPr>
              <a:t>Thiếu</a:t>
            </a:r>
            <a:r>
              <a:rPr lang="en-US" sz="3600" dirty="0" smtClean="0">
                <a:latin typeface="Arial" panose="020B0604020202020204" pitchFamily="34" charset="0"/>
                <a:cs typeface="Arial" panose="020B0604020202020204" pitchFamily="34" charset="0"/>
              </a:rPr>
              <a:t>/</a:t>
            </a:r>
            <a:r>
              <a:rPr lang="en-US" sz="3600" dirty="0" err="1" smtClean="0">
                <a:latin typeface="Arial" panose="020B0604020202020204" pitchFamily="34" charset="0"/>
                <a:cs typeface="Arial" panose="020B0604020202020204" pitchFamily="34" charset="0"/>
              </a:rPr>
              <a:t>Không</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có</a:t>
            </a:r>
            <a:r>
              <a:rPr lang="vi-VN" sz="3600" dirty="0" smtClean="0">
                <a:latin typeface="Arial" panose="020B0604020202020204" pitchFamily="34" charset="0"/>
                <a:cs typeface="Arial" panose="020B0604020202020204" pitchFamily="34" charset="0"/>
              </a:rPr>
              <a:t> </a:t>
            </a:r>
            <a:r>
              <a:rPr lang="vi-VN" sz="3600" dirty="0">
                <a:latin typeface="Arial" panose="020B0604020202020204" pitchFamily="34" charset="0"/>
                <a:cs typeface="Arial" panose="020B0604020202020204" pitchFamily="34" charset="0"/>
              </a:rPr>
              <a:t>kế hoạch chiến lược về chăm sóc sức khoẻ là cách tốt nhất để </a:t>
            </a:r>
            <a:r>
              <a:rPr lang="en-US" sz="3600" dirty="0" err="1" smtClean="0">
                <a:latin typeface="Arial" panose="020B0604020202020204" pitchFamily="34" charset="0"/>
                <a:cs typeface="Arial" panose="020B0604020202020204" pitchFamily="34" charset="0"/>
              </a:rPr>
              <a:t>một</a:t>
            </a:r>
            <a:r>
              <a:rPr lang="en-US" sz="3600" dirty="0" smtClean="0">
                <a:latin typeface="Arial" panose="020B0604020202020204" pitchFamily="34" charset="0"/>
                <a:cs typeface="Arial" panose="020B0604020202020204" pitchFamily="34" charset="0"/>
              </a:rPr>
              <a:t> </a:t>
            </a:r>
            <a:r>
              <a:rPr lang="vi-VN" sz="3600" dirty="0" smtClean="0">
                <a:latin typeface="Arial" panose="020B0604020202020204" pitchFamily="34" charset="0"/>
                <a:cs typeface="Arial" panose="020B0604020202020204" pitchFamily="34" charset="0"/>
              </a:rPr>
              <a:t>tổ </a:t>
            </a:r>
            <a:r>
              <a:rPr lang="vi-VN" sz="3600" dirty="0">
                <a:latin typeface="Arial" panose="020B0604020202020204" pitchFamily="34" charset="0"/>
                <a:cs typeface="Arial" panose="020B0604020202020204" pitchFamily="34" charset="0"/>
              </a:rPr>
              <a:t>chức đảm bảo một kết quả tiêu </a:t>
            </a:r>
            <a:r>
              <a:rPr lang="vi-VN" sz="3600" dirty="0" smtClean="0">
                <a:latin typeface="Arial" panose="020B0604020202020204" pitchFamily="34" charset="0"/>
                <a:cs typeface="Arial" panose="020B0604020202020204" pitchFamily="34" charset="0"/>
              </a:rPr>
              <a:t>cực</a:t>
            </a:r>
            <a:r>
              <a:rPr lang="en-US" sz="3600" dirty="0" smtClean="0">
                <a:latin typeface="Arial" panose="020B0604020202020204" pitchFamily="34" charset="0"/>
                <a:cs typeface="Arial" panose="020B0604020202020204" pitchFamily="34" charset="0"/>
              </a:rPr>
              <a:t>.</a:t>
            </a:r>
            <a:endParaRPr lang="en-US" sz="36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xmlns="" id="{40AA0034-A811-4EEC-BEB2-8E000A081247}"/>
              </a:ext>
            </a:extLst>
          </p:cNvPr>
          <p:cNvPicPr>
            <a:picLocks noChangeAspect="1"/>
          </p:cNvPicPr>
          <p:nvPr/>
        </p:nvPicPr>
        <p:blipFill>
          <a:blip r:embed="rId3"/>
          <a:stretch>
            <a:fillRect/>
          </a:stretch>
        </p:blipFill>
        <p:spPr>
          <a:xfrm>
            <a:off x="1370689" y="2674473"/>
            <a:ext cx="8104446" cy="2501076"/>
          </a:xfrm>
          <a:prstGeom prst="rect">
            <a:avLst/>
          </a:prstGeom>
        </p:spPr>
      </p:pic>
      <p:pic>
        <p:nvPicPr>
          <p:cNvPr id="5"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2335" y="5496035"/>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4535" y="5419835"/>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49206" y="5419835"/>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100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45846C2-E75C-4D3A-BB2D-EBA536BFA937}"/>
              </a:ext>
            </a:extLst>
          </p:cNvPr>
          <p:cNvSpPr/>
          <p:nvPr/>
        </p:nvSpPr>
        <p:spPr>
          <a:xfrm>
            <a:off x="161172" y="-457655"/>
            <a:ext cx="11675165" cy="5262979"/>
          </a:xfrm>
          <a:prstGeom prst="rect">
            <a:avLst/>
          </a:prstGeom>
        </p:spPr>
        <p:txBody>
          <a:bodyPr wrap="square">
            <a:spAutoFit/>
          </a:bodyPr>
          <a:lstStyle/>
          <a:p>
            <a:pPr algn="just"/>
            <a:endParaRPr lang="en-US" sz="2800" b="1" dirty="0">
              <a:latin typeface="Arial" panose="020B0604020202020204" pitchFamily="34" charset="0"/>
              <a:cs typeface="Arial" panose="020B0604020202020204" pitchFamily="34" charset="0"/>
            </a:endParaRPr>
          </a:p>
          <a:p>
            <a:pPr algn="just"/>
            <a:r>
              <a:rPr lang="en-US" sz="2800" b="1" dirty="0" err="1" smtClean="0">
                <a:latin typeface="Arial" panose="020B0604020202020204" pitchFamily="34" charset="0"/>
                <a:cs typeface="Arial" panose="020B0604020202020204" pitchFamily="34" charset="0"/>
              </a:rPr>
              <a:t>Lập</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kế</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hoạch</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chiến</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lược</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trong</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chăm</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sóc</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sức</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khỏe</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có</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thể</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được</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áp</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dụng</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trong</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nhiều</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kịch</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bản</a:t>
            </a:r>
            <a:r>
              <a:rPr lang="en-US" sz="2800" b="1" dirty="0" smtClean="0">
                <a:latin typeface="Arial" panose="020B0604020202020204" pitchFamily="34" charset="0"/>
                <a:cs typeface="Arial" panose="020B0604020202020204" pitchFamily="34" charset="0"/>
              </a:rPr>
              <a:t>.</a:t>
            </a:r>
            <a:endParaRPr lang="en-US" sz="2800" b="1" dirty="0">
              <a:latin typeface="Arial" panose="020B0604020202020204" pitchFamily="34" charset="0"/>
              <a:cs typeface="Arial" panose="020B0604020202020204" pitchFamily="34" charset="0"/>
            </a:endParaRPr>
          </a:p>
          <a:p>
            <a:pPr algn="just"/>
            <a:endParaRPr lang="en-US" sz="2800" b="1" dirty="0">
              <a:latin typeface="Arial" panose="020B0604020202020204" pitchFamily="34" charset="0"/>
              <a:cs typeface="Arial" panose="020B0604020202020204" pitchFamily="34" charset="0"/>
            </a:endParaRPr>
          </a:p>
          <a:p>
            <a:pPr algn="just"/>
            <a:r>
              <a:rPr lang="en-US" sz="2800" dirty="0" err="1" smtClean="0">
                <a:latin typeface="Arial" panose="020B0604020202020204" pitchFamily="34" charset="0"/>
                <a:cs typeface="Arial" panose="020B0604020202020204" pitchFamily="34" charset="0"/>
              </a:rPr>
              <a:t>Nó</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bao</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gồm</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một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loạt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các</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hoạt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động</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mà</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tất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cả</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đều</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hướng</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tới</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thị</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trường</a:t>
            </a:r>
            <a:r>
              <a:rPr lang="en-US" sz="2800" dirty="0" smtClean="0">
                <a:latin typeface="Arial" panose="020B0604020202020204" pitchFamily="34" charset="0"/>
                <a:cs typeface="Arial" panose="020B0604020202020204" pitchFamily="34" charset="0"/>
              </a:rPr>
              <a:t>. </a:t>
            </a:r>
          </a:p>
          <a:p>
            <a:pPr algn="just"/>
            <a:endParaRPr lang="en-US" sz="2800" dirty="0">
              <a:latin typeface="Arial" panose="020B0604020202020204" pitchFamily="34" charset="0"/>
              <a:cs typeface="Arial" panose="020B0604020202020204" pitchFamily="34" charset="0"/>
            </a:endParaRPr>
          </a:p>
          <a:p>
            <a:pPr algn="just"/>
            <a:r>
              <a:rPr lang="en-US" sz="2800" dirty="0" err="1" smtClean="0">
                <a:latin typeface="Arial" panose="020B0604020202020204" pitchFamily="34" charset="0"/>
                <a:cs typeface="Arial" panose="020B0604020202020204" pitchFamily="34" charset="0"/>
              </a:rPr>
              <a:t>Nó</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đề</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cập</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đến</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các</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kịch</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bản</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như</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sau</a:t>
            </a:r>
            <a:r>
              <a:rPr lang="en-US" sz="2800" dirty="0" smtClean="0">
                <a:latin typeface="Arial" panose="020B0604020202020204" pitchFamily="34" charset="0"/>
                <a:cs typeface="Arial" panose="020B0604020202020204" pitchFamily="34" charset="0"/>
              </a:rPr>
              <a:t>:</a:t>
            </a:r>
          </a:p>
          <a:p>
            <a:pPr marL="571500" indent="-571500" algn="just">
              <a:buFont typeface="Arial" charset="0"/>
              <a:buChar char="•"/>
            </a:pPr>
            <a:r>
              <a:rPr lang="en-US" sz="2800" dirty="0" err="1" smtClean="0">
                <a:latin typeface="Arial" panose="020B0604020202020204" pitchFamily="34" charset="0"/>
                <a:cs typeface="Arial" panose="020B0604020202020204" pitchFamily="34" charset="0"/>
              </a:rPr>
              <a:t>phát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triển</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các</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dịch</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vụ</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chăm</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sóc</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sức</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khỏe</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mới</a:t>
            </a:r>
            <a:r>
              <a:rPr lang="en-US" sz="2800" dirty="0" smtClean="0">
                <a:latin typeface="Arial" panose="020B0604020202020204" pitchFamily="34" charset="0"/>
                <a:cs typeface="Arial" panose="020B0604020202020204" pitchFamily="34" charset="0"/>
              </a:rPr>
              <a:t>, </a:t>
            </a:r>
          </a:p>
          <a:p>
            <a:pPr marL="571500" indent="-571500" algn="just">
              <a:buFont typeface="Arial" charset="0"/>
              <a:buChar char="•"/>
            </a:pPr>
            <a:r>
              <a:rPr lang="en-US" sz="2800" dirty="0" err="1" smtClean="0">
                <a:latin typeface="Arial" panose="020B0604020202020204" pitchFamily="34" charset="0"/>
                <a:cs typeface="Arial" panose="020B0604020202020204" pitchFamily="34" charset="0"/>
              </a:rPr>
              <a:t>bắt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đầu</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thực</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hành</a:t>
            </a:r>
            <a:r>
              <a:rPr lang="en-US" sz="2800" dirty="0" smtClean="0">
                <a:latin typeface="Arial" panose="020B0604020202020204" pitchFamily="34" charset="0"/>
                <a:cs typeface="Arial" panose="020B0604020202020204" pitchFamily="34" charset="0"/>
              </a:rPr>
              <a:t> y </a:t>
            </a:r>
            <a:r>
              <a:rPr lang="en-US" sz="2800" dirty="0" err="1" smtClean="0">
                <a:latin typeface="Arial" panose="020B0604020202020204" pitchFamily="34" charset="0"/>
                <a:cs typeface="Arial" panose="020B0604020202020204" pitchFamily="34" charset="0"/>
              </a:rPr>
              <a:t>khoa</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hoặc</a:t>
            </a:r>
            <a:endParaRPr lang="en-US" sz="2800" dirty="0" smtClean="0">
              <a:latin typeface="Arial" panose="020B0604020202020204" pitchFamily="34" charset="0"/>
              <a:cs typeface="Arial" panose="020B0604020202020204" pitchFamily="34" charset="0"/>
            </a:endParaRPr>
          </a:p>
          <a:p>
            <a:pPr marL="571500" indent="-571500" algn="just">
              <a:buFont typeface="Arial" charset="0"/>
              <a:buChar char="•"/>
            </a:pPr>
            <a:r>
              <a:rPr lang="en-US" sz="2800" dirty="0" err="1" smtClean="0">
                <a:latin typeface="Arial" panose="020B0604020202020204" pitchFamily="34" charset="0"/>
                <a:cs typeface="Arial" panose="020B0604020202020204" pitchFamily="34" charset="0"/>
              </a:rPr>
              <a:t>thiết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kế</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lại</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dòng</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bệnh</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nhân</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hiện</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có</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trong</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một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cơ</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quan</a:t>
            </a:r>
            <a:endParaRPr lang="en-US" sz="2800" dirty="0">
              <a:latin typeface="Arial" panose="020B0604020202020204" pitchFamily="34" charset="0"/>
              <a:cs typeface="Arial" panose="020B0604020202020204" pitchFamily="34" charset="0"/>
            </a:endParaRPr>
          </a:p>
          <a:p>
            <a:pPr marL="571500" indent="-571500" algn="just">
              <a:buFont typeface="Arial" charset="0"/>
              <a:buChar char="•"/>
            </a:pPr>
            <a:r>
              <a:rPr lang="en-US" sz="2800" dirty="0" smtClean="0">
                <a:latin typeface="Arial" panose="020B0604020202020204" pitchFamily="34" charset="0"/>
                <a:cs typeface="Arial" panose="020B0604020202020204" pitchFamily="34" charset="0"/>
              </a:rPr>
              <a:t>t</a:t>
            </a:r>
            <a:r>
              <a:rPr lang="vi-VN" sz="2800" dirty="0" smtClean="0">
                <a:latin typeface="Arial" panose="020B0604020202020204" pitchFamily="34" charset="0"/>
                <a:cs typeface="Arial" panose="020B0604020202020204" pitchFamily="34" charset="0"/>
              </a:rPr>
              <a:t>hêm </a:t>
            </a:r>
            <a:r>
              <a:rPr lang="vi-VN" sz="2800" dirty="0" smtClean="0">
                <a:latin typeface="Arial" panose="020B0604020202020204" pitchFamily="34" charset="0"/>
                <a:cs typeface="Arial" panose="020B0604020202020204" pitchFamily="34" charset="0"/>
              </a:rPr>
              <a:t>lựa chọn cho khách hàng</a:t>
            </a:r>
          </a:p>
          <a:p>
            <a:pPr marL="571500" indent="-571500" algn="just">
              <a:buFont typeface="Arial" charset="0"/>
              <a:buChar char="•"/>
            </a:pPr>
            <a:r>
              <a:rPr lang="en-US" sz="2800" dirty="0" smtClean="0">
                <a:latin typeface="Arial" panose="020B0604020202020204" pitchFamily="34" charset="0"/>
                <a:cs typeface="Arial" panose="020B0604020202020204" pitchFamily="34" charset="0"/>
              </a:rPr>
              <a:t>g</a:t>
            </a:r>
            <a:r>
              <a:rPr lang="vi-VN" sz="2800" dirty="0" smtClean="0">
                <a:latin typeface="Arial" panose="020B0604020202020204" pitchFamily="34" charset="0"/>
                <a:cs typeface="Arial" panose="020B0604020202020204" pitchFamily="34" charset="0"/>
              </a:rPr>
              <a:t>iảm </a:t>
            </a:r>
            <a:r>
              <a:rPr lang="vi-VN" sz="2800" dirty="0" smtClean="0">
                <a:latin typeface="Arial" panose="020B0604020202020204" pitchFamily="34" charset="0"/>
                <a:cs typeface="Arial" panose="020B0604020202020204" pitchFamily="34" charset="0"/>
              </a:rPr>
              <a:t>trợ cấp</a:t>
            </a:r>
            <a:endParaRPr lang="en-US" sz="2800" dirty="0">
              <a:latin typeface="Arial" panose="020B0604020202020204" pitchFamily="34" charset="0"/>
              <a:cs typeface="Arial" panose="020B0604020202020204" pitchFamily="34" charset="0"/>
            </a:endParaRPr>
          </a:p>
        </p:txBody>
      </p:sp>
      <p:pic>
        <p:nvPicPr>
          <p:cNvPr id="3"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9660" y="5546918"/>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1860" y="5470718"/>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36531" y="5470718"/>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854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87" y="0"/>
            <a:ext cx="12309987" cy="6858000"/>
          </a:xfrm>
          <a:prstGeom prst="rect">
            <a:avLst/>
          </a:prstGeom>
        </p:spPr>
      </p:pic>
    </p:spTree>
    <p:extLst>
      <p:ext uri="{BB962C8B-B14F-4D97-AF65-F5344CB8AC3E}">
        <p14:creationId xmlns:p14="http://schemas.microsoft.com/office/powerpoint/2010/main" val="20731467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FB007EB-2D43-454D-979D-31D27C95E21E}"/>
              </a:ext>
            </a:extLst>
          </p:cNvPr>
          <p:cNvPicPr>
            <a:picLocks noChangeAspect="1"/>
          </p:cNvPicPr>
          <p:nvPr/>
        </p:nvPicPr>
        <p:blipFill>
          <a:blip r:embed="rId4"/>
          <a:stretch>
            <a:fillRect/>
          </a:stretch>
        </p:blipFill>
        <p:spPr>
          <a:xfrm>
            <a:off x="0" y="-230144"/>
            <a:ext cx="4593265" cy="6546107"/>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392446">
            <a:off x="4512395" y="1742175"/>
            <a:ext cx="5483030" cy="3397637"/>
          </a:xfrm>
          <a:prstGeom prst="rect">
            <a:avLst/>
          </a:prstGeom>
        </p:spPr>
      </p:pic>
    </p:spTree>
    <p:extLst>
      <p:ext uri="{BB962C8B-B14F-4D97-AF65-F5344CB8AC3E}">
        <p14:creationId xmlns:p14="http://schemas.microsoft.com/office/powerpoint/2010/main" val="1196554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p:cNvSpPr/>
          <p:nvPr/>
        </p:nvSpPr>
        <p:spPr>
          <a:xfrm>
            <a:off x="1" y="114701"/>
            <a:ext cx="12192000" cy="553998"/>
          </a:xfrm>
          <a:prstGeom prst="rect">
            <a:avLst/>
          </a:prstGeom>
        </p:spPr>
        <p:txBody>
          <a:bodyPr wrap="square">
            <a:spAutoFit/>
          </a:bodyPr>
          <a:lstStyle/>
          <a:p>
            <a:r>
              <a:rPr lang="en-US" sz="3000" b="1" dirty="0" err="1" smtClean="0">
                <a:solidFill>
                  <a:srgbClr val="000000"/>
                </a:solidFill>
                <a:latin typeface="Arial" panose="020B0604020202020204" pitchFamily="34" charset="0"/>
                <a:cs typeface="Arial" panose="020B0604020202020204" pitchFamily="34" charset="0"/>
              </a:rPr>
              <a:t>Viễn</a:t>
            </a:r>
            <a:r>
              <a:rPr lang="en-US" sz="3000" b="1" dirty="0" smtClean="0">
                <a:solidFill>
                  <a:srgbClr val="000000"/>
                </a:solidFill>
                <a:latin typeface="Arial" panose="020B0604020202020204" pitchFamily="34" charset="0"/>
                <a:cs typeface="Arial" panose="020B0604020202020204" pitchFamily="34" charset="0"/>
              </a:rPr>
              <a:t> </a:t>
            </a:r>
            <a:r>
              <a:rPr lang="en-US" sz="3000" b="1" dirty="0" err="1" smtClean="0">
                <a:solidFill>
                  <a:srgbClr val="000000"/>
                </a:solidFill>
                <a:latin typeface="Arial" panose="020B0604020202020204" pitchFamily="34" charset="0"/>
                <a:cs typeface="Arial" panose="020B0604020202020204" pitchFamily="34" charset="0"/>
              </a:rPr>
              <a:t>cảnh</a:t>
            </a:r>
            <a:r>
              <a:rPr lang="en-US" sz="3000" b="1" dirty="0" smtClean="0">
                <a:solidFill>
                  <a:srgbClr val="000000"/>
                </a:solidFill>
                <a:latin typeface="Arial" panose="020B0604020202020204" pitchFamily="34" charset="0"/>
                <a:cs typeface="Arial" panose="020B0604020202020204" pitchFamily="34" charset="0"/>
              </a:rPr>
              <a:t> TÀI CHÍNH </a:t>
            </a:r>
            <a:r>
              <a:rPr lang="en-US" sz="3000" b="1" dirty="0" err="1" smtClean="0">
                <a:solidFill>
                  <a:srgbClr val="000000"/>
                </a:solidFill>
                <a:latin typeface="Arial" panose="020B0604020202020204" pitchFamily="34" charset="0"/>
                <a:cs typeface="Arial" panose="020B0604020202020204" pitchFamily="34" charset="0"/>
              </a:rPr>
              <a:t>lĩnh</a:t>
            </a:r>
            <a:r>
              <a:rPr lang="en-US" sz="3000" b="1" dirty="0" smtClean="0">
                <a:solidFill>
                  <a:srgbClr val="000000"/>
                </a:solidFill>
                <a:latin typeface="Arial" panose="020B0604020202020204" pitchFamily="34" charset="0"/>
                <a:cs typeface="Arial" panose="020B0604020202020204" pitchFamily="34" charset="0"/>
              </a:rPr>
              <a:t> </a:t>
            </a:r>
            <a:r>
              <a:rPr lang="en-US" sz="3000" b="1" dirty="0" err="1" smtClean="0">
                <a:solidFill>
                  <a:srgbClr val="000000"/>
                </a:solidFill>
                <a:latin typeface="Arial" panose="020B0604020202020204" pitchFamily="34" charset="0"/>
                <a:cs typeface="Arial" panose="020B0604020202020204" pitchFamily="34" charset="0"/>
              </a:rPr>
              <a:t>vực</a:t>
            </a:r>
            <a:r>
              <a:rPr lang="en-US" sz="3000" b="1" dirty="0" smtClean="0">
                <a:solidFill>
                  <a:srgbClr val="000000"/>
                </a:solidFill>
                <a:latin typeface="Arial" panose="020B0604020202020204" pitchFamily="34" charset="0"/>
                <a:cs typeface="Arial" panose="020B0604020202020204" pitchFamily="34" charset="0"/>
              </a:rPr>
              <a:t> </a:t>
            </a:r>
            <a:r>
              <a:rPr lang="en-US" sz="3000" b="1" dirty="0" err="1" smtClean="0">
                <a:solidFill>
                  <a:srgbClr val="000000"/>
                </a:solidFill>
                <a:latin typeface="Arial" panose="020B0604020202020204" pitchFamily="34" charset="0"/>
                <a:cs typeface="Arial" panose="020B0604020202020204" pitchFamily="34" charset="0"/>
              </a:rPr>
              <a:t>chăm</a:t>
            </a:r>
            <a:r>
              <a:rPr lang="en-US" sz="3000" b="1" dirty="0" smtClean="0">
                <a:solidFill>
                  <a:srgbClr val="000000"/>
                </a:solidFill>
                <a:latin typeface="Arial" panose="020B0604020202020204" pitchFamily="34" charset="0"/>
                <a:cs typeface="Arial" panose="020B0604020202020204" pitchFamily="34" charset="0"/>
              </a:rPr>
              <a:t> </a:t>
            </a:r>
            <a:r>
              <a:rPr lang="en-US" sz="3000" b="1" dirty="0" err="1" smtClean="0">
                <a:solidFill>
                  <a:srgbClr val="000000"/>
                </a:solidFill>
                <a:latin typeface="Arial" panose="020B0604020202020204" pitchFamily="34" charset="0"/>
                <a:cs typeface="Arial" panose="020B0604020202020204" pitchFamily="34" charset="0"/>
              </a:rPr>
              <a:t>sóc</a:t>
            </a:r>
            <a:r>
              <a:rPr lang="en-US" sz="3000" b="1" dirty="0" smtClean="0">
                <a:solidFill>
                  <a:srgbClr val="000000"/>
                </a:solidFill>
                <a:latin typeface="Arial" panose="020B0604020202020204" pitchFamily="34" charset="0"/>
                <a:cs typeface="Arial" panose="020B0604020202020204" pitchFamily="34" charset="0"/>
              </a:rPr>
              <a:t> </a:t>
            </a:r>
            <a:r>
              <a:rPr lang="en-US" sz="3000" b="1" dirty="0" err="1" smtClean="0">
                <a:solidFill>
                  <a:srgbClr val="000000"/>
                </a:solidFill>
                <a:latin typeface="Arial" panose="020B0604020202020204" pitchFamily="34" charset="0"/>
                <a:cs typeface="Arial" panose="020B0604020202020204" pitchFamily="34" charset="0"/>
              </a:rPr>
              <a:t>sức</a:t>
            </a:r>
            <a:r>
              <a:rPr lang="en-US" sz="3000" b="1" dirty="0" smtClean="0">
                <a:solidFill>
                  <a:srgbClr val="000000"/>
                </a:solidFill>
                <a:latin typeface="Arial" panose="020B0604020202020204" pitchFamily="34" charset="0"/>
                <a:cs typeface="Arial" panose="020B0604020202020204" pitchFamily="34" charset="0"/>
              </a:rPr>
              <a:t> </a:t>
            </a:r>
            <a:r>
              <a:rPr lang="en-US" sz="3000" b="1" dirty="0" err="1" smtClean="0">
                <a:solidFill>
                  <a:srgbClr val="000000"/>
                </a:solidFill>
                <a:latin typeface="Arial" panose="020B0604020202020204" pitchFamily="34" charset="0"/>
                <a:cs typeface="Arial" panose="020B0604020202020204" pitchFamily="34" charset="0"/>
              </a:rPr>
              <a:t>khỏe</a:t>
            </a:r>
            <a:r>
              <a:rPr lang="en-US" sz="3000" b="1" dirty="0" smtClean="0">
                <a:solidFill>
                  <a:srgbClr val="000000"/>
                </a:solidFill>
                <a:latin typeface="Arial" panose="020B0604020202020204" pitchFamily="34" charset="0"/>
                <a:cs typeface="Arial" panose="020B0604020202020204" pitchFamily="34" charset="0"/>
              </a:rPr>
              <a:t> </a:t>
            </a:r>
            <a:r>
              <a:rPr lang="en-US" sz="3000" b="1" dirty="0" err="1">
                <a:solidFill>
                  <a:srgbClr val="000000"/>
                </a:solidFill>
                <a:latin typeface="Arial" panose="020B0604020202020204" pitchFamily="34" charset="0"/>
                <a:cs typeface="Arial" panose="020B0604020202020204" pitchFamily="34" charset="0"/>
              </a:rPr>
              <a:t>t</a:t>
            </a:r>
            <a:r>
              <a:rPr lang="en-US" sz="3000" b="1" dirty="0" err="1" smtClean="0">
                <a:solidFill>
                  <a:srgbClr val="000000"/>
                </a:solidFill>
                <a:latin typeface="Arial" panose="020B0604020202020204" pitchFamily="34" charset="0"/>
                <a:cs typeface="Arial" panose="020B0604020202020204" pitchFamily="34" charset="0"/>
              </a:rPr>
              <a:t>oàn</a:t>
            </a:r>
            <a:r>
              <a:rPr lang="en-US" sz="3000" b="1" dirty="0" smtClean="0">
                <a:solidFill>
                  <a:srgbClr val="000000"/>
                </a:solidFill>
                <a:latin typeface="Arial" panose="020B0604020202020204" pitchFamily="34" charset="0"/>
                <a:cs typeface="Arial" panose="020B0604020202020204" pitchFamily="34" charset="0"/>
              </a:rPr>
              <a:t> </a:t>
            </a:r>
            <a:r>
              <a:rPr lang="en-US" sz="3000" b="1" dirty="0" err="1" smtClean="0">
                <a:solidFill>
                  <a:srgbClr val="000000"/>
                </a:solidFill>
                <a:latin typeface="Arial" panose="020B0604020202020204" pitchFamily="34" charset="0"/>
                <a:cs typeface="Arial" panose="020B0604020202020204" pitchFamily="34" charset="0"/>
              </a:rPr>
              <a:t>cầu</a:t>
            </a:r>
            <a:r>
              <a:rPr lang="en-US" sz="3000" b="1" dirty="0" smtClean="0">
                <a:solidFill>
                  <a:srgbClr val="000000"/>
                </a:solidFill>
                <a:latin typeface="Arial" panose="020B0604020202020204" pitchFamily="34" charset="0"/>
                <a:cs typeface="Arial" panose="020B0604020202020204" pitchFamily="34" charset="0"/>
              </a:rPr>
              <a:t> 2017 </a:t>
            </a:r>
            <a:endParaRPr lang="en-US" sz="3000" dirty="0">
              <a:latin typeface="Arial" panose="020B0604020202020204" pitchFamily="34" charset="0"/>
              <a:cs typeface="Arial" panose="020B0604020202020204" pitchFamily="34" charset="0"/>
            </a:endParaRPr>
          </a:p>
        </p:txBody>
      </p:sp>
      <p:sp>
        <p:nvSpPr>
          <p:cNvPr id="3" name="Rectangle 2"/>
          <p:cNvSpPr/>
          <p:nvPr/>
        </p:nvSpPr>
        <p:spPr>
          <a:xfrm rot="10800000" flipV="1">
            <a:off x="309716" y="748985"/>
            <a:ext cx="6740012" cy="5693866"/>
          </a:xfrm>
          <a:prstGeom prst="rect">
            <a:avLst/>
          </a:prstGeom>
        </p:spPr>
        <p:txBody>
          <a:bodyPr wrap="square">
            <a:spAutoFit/>
          </a:bodyPr>
          <a:lstStyle/>
          <a:p>
            <a:pPr algn="just"/>
            <a:r>
              <a:rPr lang="en-US" sz="2800" b="1" dirty="0" smtClean="0">
                <a:latin typeface="Arial" panose="020B0604020202020204" pitchFamily="34" charset="0"/>
                <a:cs typeface="Arial" panose="020B0604020202020204" pitchFamily="34" charset="0"/>
              </a:rPr>
              <a:t>Chi </a:t>
            </a:r>
            <a:r>
              <a:rPr lang="en-US" sz="2800" b="1" dirty="0" err="1" smtClean="0">
                <a:latin typeface="Arial" panose="020B0604020202020204" pitchFamily="34" charset="0"/>
                <a:cs typeface="Arial" panose="020B0604020202020204" pitchFamily="34" charset="0"/>
              </a:rPr>
              <a:t>phí</a:t>
            </a:r>
            <a:endParaRPr lang="en-US" sz="2800" b="1" dirty="0">
              <a:latin typeface="Arial" panose="020B0604020202020204" pitchFamily="34" charset="0"/>
              <a:cs typeface="Arial" panose="020B0604020202020204" pitchFamily="34" charset="0"/>
            </a:endParaRPr>
          </a:p>
          <a:p>
            <a:pPr algn="just"/>
            <a:r>
              <a:rPr lang="vi-VN" sz="2800" dirty="0">
                <a:latin typeface="Arial" panose="020B0604020202020204" pitchFamily="34" charset="0"/>
                <a:cs typeface="Arial" panose="020B0604020202020204" pitchFamily="34" charset="0"/>
              </a:rPr>
              <a:t>Các khu vực chính của thế giới dự kiến ​​sẽ có mức tăng chi tiêu chăm sóc sức khoẻ từ 2,4% đến 7,5% trong giai đoạn 2015-2020</a:t>
            </a:r>
            <a:r>
              <a:rPr lang="vi-VN" sz="2800" dirty="0" smtClean="0">
                <a:latin typeface="Arial" panose="020B0604020202020204" pitchFamily="34" charset="0"/>
                <a:cs typeface="Arial" panose="020B0604020202020204" pitchFamily="34" charset="0"/>
              </a:rPr>
              <a:t>.</a:t>
            </a:r>
            <a:endParaRPr lang="en-US" sz="2800" dirty="0" smtClean="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r>
              <a:rPr lang="vi-VN" sz="2800" dirty="0">
                <a:latin typeface="Arial" panose="020B0604020202020204" pitchFamily="34" charset="0"/>
                <a:cs typeface="Arial" panose="020B0604020202020204" pitchFamily="34" charset="0"/>
              </a:rPr>
              <a:t>Ngay cả khi các quốc gia cố gắng để mở rộng tiếp cận chăm sóc sức khoẻ hoặc hình thành các </a:t>
            </a:r>
            <a:r>
              <a:rPr lang="en-US" sz="2800" dirty="0" smtClean="0">
                <a:latin typeface="Arial" panose="020B0604020202020204" pitchFamily="34" charset="0"/>
                <a:cs typeface="Arial" panose="020B0604020202020204" pitchFamily="34" charset="0"/>
              </a:rPr>
              <a:t>BHYT</a:t>
            </a:r>
            <a:r>
              <a:rPr lang="vi-VN" sz="2800" dirty="0" smtClean="0">
                <a:latin typeface="Arial" panose="020B0604020202020204" pitchFamily="34" charset="0"/>
                <a:cs typeface="Arial" panose="020B0604020202020204" pitchFamily="34" charset="0"/>
              </a:rPr>
              <a:t>, </a:t>
            </a:r>
            <a:r>
              <a:rPr lang="vi-VN" sz="2800" dirty="0">
                <a:latin typeface="Arial" panose="020B0604020202020204" pitchFamily="34" charset="0"/>
                <a:cs typeface="Arial" panose="020B0604020202020204" pitchFamily="34" charset="0"/>
              </a:rPr>
              <a:t>các vấn đề về cơ sở hạ tầng đang làm cho hệ thống chăm sóc sức khoẻ công cộng ngày càng khó khăn để duy trì mức độ dịch vụ hiện tại và khả năng chi </a:t>
            </a:r>
            <a:r>
              <a:rPr lang="vi-VN" sz="2800" dirty="0" smtClean="0">
                <a:latin typeface="Arial" panose="020B0604020202020204" pitchFamily="34" charset="0"/>
                <a:cs typeface="Arial" panose="020B0604020202020204" pitchFamily="34" charset="0"/>
              </a:rPr>
              <a:t>trả</a:t>
            </a:r>
            <a:r>
              <a:rPr lang="en-US" sz="2800" dirty="0" smtClean="0">
                <a:latin typeface="Arial" panose="020B0604020202020204" pitchFamily="34" charset="0"/>
                <a:cs typeface="Arial" panose="020B0604020202020204" pitchFamily="34" charset="0"/>
              </a:rPr>
              <a:t>.</a:t>
            </a:r>
            <a:endParaRPr lang="en-US" sz="2800" dirty="0">
              <a:effectLst/>
              <a:latin typeface="Arial" panose="020B0604020202020204" pitchFamily="34" charset="0"/>
              <a:cs typeface="Arial" panose="020B0604020202020204" pitchFamily="34" charset="0"/>
            </a:endParaRPr>
          </a:p>
        </p:txBody>
      </p:sp>
      <p:pic>
        <p:nvPicPr>
          <p:cNvPr id="4098" name="Picture 2" descr="Image result for rising costs of healthcar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2968" y="1179872"/>
            <a:ext cx="5039032" cy="5220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801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p:cNvSpPr/>
          <p:nvPr/>
        </p:nvSpPr>
        <p:spPr>
          <a:xfrm>
            <a:off x="0" y="58000"/>
            <a:ext cx="5129939" cy="6186309"/>
          </a:xfrm>
          <a:prstGeom prst="rect">
            <a:avLst/>
          </a:prstGeom>
        </p:spPr>
        <p:txBody>
          <a:bodyPr wrap="square">
            <a:spAutoFit/>
          </a:bodyPr>
          <a:lstStyle/>
          <a:p>
            <a:r>
              <a:rPr lang="vi-VN" sz="3600" dirty="0">
                <a:cs typeface="Times New Roman" panose="02020603050405020304" pitchFamily="18" charset="0"/>
              </a:rPr>
              <a:t>Nhiều quốc gia đang chuyển từ quy trình quản lý tập trung sang quy trình quản lý </a:t>
            </a:r>
            <a:r>
              <a:rPr lang="en-US" sz="3600" dirty="0" smtClean="0">
                <a:latin typeface="Arial" panose="020B0604020202020204" pitchFamily="34" charset="0"/>
                <a:cs typeface="Arial" panose="020B0604020202020204" pitchFamily="34" charset="0"/>
              </a:rPr>
              <a:t>y </a:t>
            </a:r>
            <a:r>
              <a:rPr lang="en-US" sz="3600" dirty="0" err="1" smtClean="0">
                <a:latin typeface="Arial" panose="020B0604020202020204" pitchFamily="34" charset="0"/>
                <a:cs typeface="Arial" panose="020B0604020202020204" pitchFamily="34" charset="0"/>
              </a:rPr>
              <a:t>tế</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theo</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từng</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địa</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phương</a:t>
            </a:r>
            <a:r>
              <a:rPr lang="en-US" sz="3600" dirty="0" smtClean="0">
                <a:latin typeface="Arial" panose="020B0604020202020204" pitchFamily="34" charset="0"/>
                <a:cs typeface="Arial" panose="020B0604020202020204" pitchFamily="34" charset="0"/>
              </a:rPr>
              <a:t> </a:t>
            </a:r>
            <a:r>
              <a:rPr lang="vi-VN" sz="3600" dirty="0" smtClean="0">
                <a:cs typeface="Times New Roman" panose="02020603050405020304" pitchFamily="18" charset="0"/>
              </a:rPr>
              <a:t>để </a:t>
            </a:r>
            <a:r>
              <a:rPr lang="vi-VN" sz="3600" dirty="0">
                <a:cs typeface="Times New Roman" panose="02020603050405020304" pitchFamily="18" charset="0"/>
              </a:rPr>
              <a:t>giải quyết các nhân tố nhân khẩu </a:t>
            </a:r>
            <a:r>
              <a:rPr lang="vi-VN" sz="3600" dirty="0" smtClean="0">
                <a:cs typeface="Times New Roman" panose="02020603050405020304" pitchFamily="18" charset="0"/>
              </a:rPr>
              <a:t>học</a:t>
            </a:r>
            <a:r>
              <a:rPr lang="en-US" sz="3600" dirty="0" smtClean="0">
                <a:cs typeface="Times New Roman" panose="02020603050405020304" pitchFamily="18" charset="0"/>
              </a:rPr>
              <a:t>  </a:t>
            </a:r>
            <a:r>
              <a:rPr lang="en-US" sz="3600" dirty="0" err="1" smtClean="0">
                <a:latin typeface="Arial" panose="020B0604020202020204" pitchFamily="34" charset="0"/>
                <a:cs typeface="Arial" panose="020B0604020202020204" pitchFamily="34" charset="0"/>
              </a:rPr>
              <a:t>duy</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nhất</a:t>
            </a:r>
            <a:r>
              <a:rPr lang="vi-VN"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nhân</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tố</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về</a:t>
            </a:r>
            <a:r>
              <a:rPr lang="en-US" sz="3600" dirty="0" smtClean="0">
                <a:cs typeface="Times New Roman" panose="02020603050405020304" pitchFamily="18" charset="0"/>
              </a:rPr>
              <a:t> </a:t>
            </a:r>
            <a:r>
              <a:rPr lang="vi-VN" sz="3600" dirty="0" smtClean="0">
                <a:cs typeface="Times New Roman" panose="02020603050405020304" pitchFamily="18" charset="0"/>
              </a:rPr>
              <a:t>chính </a:t>
            </a:r>
            <a:r>
              <a:rPr lang="vi-VN" sz="3600" dirty="0">
                <a:cs typeface="Times New Roman" panose="02020603050405020304" pitchFamily="18" charset="0"/>
              </a:rPr>
              <a:t>phủ, </a:t>
            </a:r>
            <a:r>
              <a:rPr lang="en-US" sz="3600" dirty="0" err="1" smtClean="0">
                <a:latin typeface="Arial" panose="020B0604020202020204" pitchFamily="34" charset="0"/>
                <a:cs typeface="Arial" panose="020B0604020202020204" pitchFamily="34" charset="0"/>
              </a:rPr>
              <a:t>nhân</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tố</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về</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chuyên</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môn</a:t>
            </a:r>
            <a:r>
              <a:rPr lang="en-US" sz="3600" dirty="0" smtClean="0">
                <a:cs typeface="Times New Roman" panose="02020603050405020304" pitchFamily="18" charset="0"/>
              </a:rPr>
              <a:t> </a:t>
            </a:r>
            <a:r>
              <a:rPr lang="vi-VN" sz="3600" dirty="0" smtClean="0">
                <a:cs typeface="Times New Roman" panose="02020603050405020304" pitchFamily="18" charset="0"/>
              </a:rPr>
              <a:t>và</a:t>
            </a:r>
            <a:r>
              <a:rPr lang="en-US" sz="3600" dirty="0" smtClean="0">
                <a:cs typeface="Times New Roman" panose="02020603050405020304" pitchFamily="18" charset="0"/>
              </a:rPr>
              <a:t> </a:t>
            </a:r>
            <a:r>
              <a:rPr lang="en-US" sz="3600" b="1" u="sng" dirty="0" err="1" smtClean="0">
                <a:cs typeface="Times New Roman" panose="02020603050405020304" pitchFamily="18" charset="0"/>
              </a:rPr>
              <a:t>nhân</a:t>
            </a:r>
            <a:r>
              <a:rPr lang="en-US" sz="3600" b="1" u="sng" dirty="0" smtClean="0">
                <a:cs typeface="Times New Roman" panose="02020603050405020304" pitchFamily="18" charset="0"/>
              </a:rPr>
              <a:t> </a:t>
            </a:r>
            <a:r>
              <a:rPr lang="en-US" sz="3600" b="1" u="sng" dirty="0" err="1" smtClean="0">
                <a:cs typeface="Times New Roman" panose="02020603050405020304" pitchFamily="18" charset="0"/>
              </a:rPr>
              <a:t>tố</a:t>
            </a:r>
            <a:r>
              <a:rPr lang="vi-VN" sz="3600" b="1" u="sng" dirty="0" smtClean="0">
                <a:cs typeface="Times New Roman" panose="02020603050405020304" pitchFamily="18" charset="0"/>
              </a:rPr>
              <a:t> </a:t>
            </a:r>
            <a:r>
              <a:rPr lang="vi-VN" sz="3600" b="1" u="sng" dirty="0">
                <a:cs typeface="Times New Roman" panose="02020603050405020304" pitchFamily="18" charset="0"/>
              </a:rPr>
              <a:t>tài chính </a:t>
            </a:r>
            <a:r>
              <a:rPr lang="vi-VN" sz="3600" dirty="0">
                <a:cs typeface="Times New Roman" panose="02020603050405020304" pitchFamily="18" charset="0"/>
              </a:rPr>
              <a:t>ở địa phương.</a:t>
            </a:r>
            <a:endParaRPr lang="en-US" sz="3600" dirty="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5553" y="0"/>
            <a:ext cx="5145011" cy="322827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3160" y="3141406"/>
            <a:ext cx="6666272" cy="4010742"/>
          </a:xfrm>
          <a:prstGeom prst="rect">
            <a:avLst/>
          </a:prstGeom>
        </p:spPr>
      </p:pic>
    </p:spTree>
    <p:extLst>
      <p:ext uri="{BB962C8B-B14F-4D97-AF65-F5344CB8AC3E}">
        <p14:creationId xmlns:p14="http://schemas.microsoft.com/office/powerpoint/2010/main" val="1251131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p:cNvSpPr/>
          <p:nvPr/>
        </p:nvSpPr>
        <p:spPr>
          <a:xfrm>
            <a:off x="332927" y="179882"/>
            <a:ext cx="9114503" cy="5632311"/>
          </a:xfrm>
          <a:prstGeom prst="rect">
            <a:avLst/>
          </a:prstGeom>
        </p:spPr>
        <p:txBody>
          <a:bodyPr wrap="square">
            <a:spAutoFit/>
          </a:bodyPr>
          <a:lstStyle/>
          <a:p>
            <a:pPr algn="just"/>
            <a:r>
              <a:rPr lang="vi-VN" sz="3600" b="1" dirty="0">
                <a:cs typeface="Times New Roman" panose="02020603050405020304" pitchFamily="18" charset="0"/>
              </a:rPr>
              <a:t>Các mô hình tài chính đang nổi </a:t>
            </a:r>
            <a:r>
              <a:rPr lang="vi-VN" sz="3600" b="1" dirty="0" smtClean="0">
                <a:cs typeface="Times New Roman" panose="02020603050405020304" pitchFamily="18" charset="0"/>
              </a:rPr>
              <a:t>lên</a:t>
            </a:r>
            <a:endParaRPr lang="en-US" sz="3600" b="1" dirty="0" smtClean="0">
              <a:cs typeface="Times New Roman" panose="02020603050405020304" pitchFamily="18" charset="0"/>
            </a:endParaRPr>
          </a:p>
          <a:p>
            <a:pPr algn="just"/>
            <a:endParaRPr lang="en-US" sz="3600" dirty="0">
              <a:cs typeface="Times New Roman" panose="02020603050405020304" pitchFamily="18" charset="0"/>
            </a:endParaRPr>
          </a:p>
          <a:p>
            <a:pPr algn="just"/>
            <a:r>
              <a:rPr lang="vi-VN" sz="3600" dirty="0">
                <a:cs typeface="Times New Roman" panose="02020603050405020304" pitchFamily="18" charset="0"/>
              </a:rPr>
              <a:t>Xem xét lại và điều chỉnh lại các ưu đãi về kinh tế để các tổ chức chăm sóc sức khoẻ được </a:t>
            </a:r>
            <a:r>
              <a:rPr lang="en-US" sz="3600" dirty="0" err="1" smtClean="0">
                <a:latin typeface="Arial" panose="020B0604020202020204" pitchFamily="34" charset="0"/>
                <a:cs typeface="Arial" panose="020B0604020202020204" pitchFamily="34" charset="0"/>
              </a:rPr>
              <a:t>tán</a:t>
            </a:r>
            <a:r>
              <a:rPr lang="vi-VN" sz="3600" dirty="0" smtClean="0">
                <a:cs typeface="Times New Roman" panose="02020603050405020304" pitchFamily="18" charset="0"/>
              </a:rPr>
              <a:t> </a:t>
            </a:r>
            <a:r>
              <a:rPr lang="vi-VN" sz="3600" dirty="0">
                <a:cs typeface="Times New Roman" panose="02020603050405020304" pitchFamily="18" charset="0"/>
              </a:rPr>
              <a:t>thưởng vì đã làm </a:t>
            </a:r>
            <a:r>
              <a:rPr lang="vi-VN" sz="3600" b="1" dirty="0">
                <a:cs typeface="Times New Roman" panose="02020603050405020304" pitchFamily="18" charset="0"/>
              </a:rPr>
              <a:t>điều đúng </a:t>
            </a:r>
            <a:r>
              <a:rPr lang="vi-VN" sz="3600" dirty="0" smtClean="0">
                <a:cs typeface="Times New Roman" panose="02020603050405020304" pitchFamily="18" charset="0"/>
              </a:rPr>
              <a:t>vào</a:t>
            </a:r>
            <a:r>
              <a:rPr lang="vi-VN" sz="3600" b="1" dirty="0" smtClean="0">
                <a:cs typeface="Times New Roman" panose="02020603050405020304" pitchFamily="18" charset="0"/>
              </a:rPr>
              <a:t> </a:t>
            </a:r>
            <a:r>
              <a:rPr lang="en-US" sz="3600" b="1" dirty="0" err="1" smtClean="0">
                <a:latin typeface="Arial" panose="020B0604020202020204" pitchFamily="34" charset="0"/>
                <a:cs typeface="Arial" panose="020B0604020202020204" pitchFamily="34" charset="0"/>
              </a:rPr>
              <a:t>đúng</a:t>
            </a:r>
            <a:r>
              <a:rPr lang="en-US" sz="3600" b="1" dirty="0" smtClean="0">
                <a:cs typeface="Times New Roman" panose="02020603050405020304" pitchFamily="18" charset="0"/>
              </a:rPr>
              <a:t> </a:t>
            </a:r>
            <a:r>
              <a:rPr lang="vi-VN" sz="3600" b="1" dirty="0" smtClean="0">
                <a:cs typeface="Times New Roman" panose="02020603050405020304" pitchFamily="18" charset="0"/>
              </a:rPr>
              <a:t>thời điểm</a:t>
            </a:r>
            <a:r>
              <a:rPr lang="en-US" sz="3600" dirty="0">
                <a:cs typeface="Times New Roman" panose="02020603050405020304" pitchFamily="18" charset="0"/>
              </a:rPr>
              <a:t> </a:t>
            </a:r>
            <a:r>
              <a:rPr lang="vi-VN" sz="3600" dirty="0" smtClean="0">
                <a:cs typeface="Times New Roman" panose="02020603050405020304" pitchFamily="18" charset="0"/>
              </a:rPr>
              <a:t>để </a:t>
            </a:r>
            <a:r>
              <a:rPr lang="vi-VN" sz="3600" dirty="0">
                <a:cs typeface="Times New Roman" panose="02020603050405020304" pitchFamily="18" charset="0"/>
              </a:rPr>
              <a:t>hỗ trợ sức khoẻ bệnh nhân của họ vẫn là một </a:t>
            </a:r>
            <a:r>
              <a:rPr lang="en-US" sz="3600" dirty="0" err="1" smtClean="0">
                <a:latin typeface="Arial" panose="020B0604020202020204" pitchFamily="34" charset="0"/>
                <a:cs typeface="Arial" panose="020B0604020202020204" pitchFamily="34" charset="0"/>
              </a:rPr>
              <a:t>tiền</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tuyến</a:t>
            </a:r>
            <a:r>
              <a:rPr lang="vi-VN" sz="3600" dirty="0" smtClean="0">
                <a:latin typeface="Arial" panose="020B0604020202020204" pitchFamily="34" charset="0"/>
                <a:cs typeface="Arial" panose="020B0604020202020204" pitchFamily="34" charset="0"/>
              </a:rPr>
              <a:t> </a:t>
            </a:r>
            <a:r>
              <a:rPr lang="vi-VN" sz="3600" dirty="0">
                <a:cs typeface="Times New Roman" panose="02020603050405020304" pitchFamily="18" charset="0"/>
              </a:rPr>
              <a:t>quan trọng trong việc đẩy mạnh chia sẻ rủi ro và các chương trình thanh toán dựa trên kết quả và giá trị.</a:t>
            </a:r>
            <a:endParaRPr lang="en-US" sz="3600" dirty="0">
              <a:effectLst/>
              <a:cs typeface="Times New Roman" panose="02020603050405020304" pitchFamily="18" charset="0"/>
            </a:endParaRPr>
          </a:p>
        </p:txBody>
      </p:sp>
      <p:pic>
        <p:nvPicPr>
          <p:cNvPr id="3"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2312" y="556818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4512" y="549198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9183" y="5491983"/>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168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889" y="1188382"/>
            <a:ext cx="4505343" cy="4062044"/>
          </a:xfrm>
          <a:prstGeom prst="rect">
            <a:avLst/>
          </a:prstGeom>
        </p:spPr>
      </p:pic>
      <p:sp>
        <p:nvSpPr>
          <p:cNvPr id="4" name="Rectangle 3"/>
          <p:cNvSpPr/>
          <p:nvPr/>
        </p:nvSpPr>
        <p:spPr>
          <a:xfrm>
            <a:off x="4998253" y="741558"/>
            <a:ext cx="6532485" cy="3046988"/>
          </a:xfrm>
          <a:prstGeom prst="rect">
            <a:avLst/>
          </a:prstGeom>
        </p:spPr>
        <p:txBody>
          <a:bodyPr wrap="square">
            <a:spAutoFit/>
          </a:bodyPr>
          <a:lstStyle/>
          <a:p>
            <a:pPr algn="just"/>
            <a:r>
              <a:rPr lang="en-US" sz="3200" b="1" dirty="0" smtClean="0">
                <a:latin typeface="Arial" panose="020B0604020202020204" pitchFamily="34" charset="0"/>
                <a:cs typeface="Arial" panose="020B0604020202020204" pitchFamily="34" charset="0"/>
              </a:rPr>
              <a:t>C</a:t>
            </a:r>
            <a:r>
              <a:rPr lang="vi-VN" sz="3200" b="1" dirty="0">
                <a:latin typeface="Arial" panose="020B0604020202020204" pitchFamily="34" charset="0"/>
                <a:cs typeface="Arial" panose="020B0604020202020204" pitchFamily="34" charset="0"/>
              </a:rPr>
              <a:t>ác biện pháp ngăn chặn chi phí</a:t>
            </a:r>
            <a:endParaRPr lang="en-US" sz="3200" dirty="0" smtClean="0">
              <a:latin typeface="Arial" panose="020B0604020202020204" pitchFamily="34" charset="0"/>
              <a:cs typeface="Arial" panose="020B0604020202020204" pitchFamily="34" charset="0"/>
            </a:endParaRPr>
          </a:p>
          <a:p>
            <a:pPr algn="just"/>
            <a:r>
              <a:rPr lang="vi-VN" sz="3200" dirty="0">
                <a:latin typeface="Arial" panose="020B0604020202020204" pitchFamily="34" charset="0"/>
                <a:cs typeface="Arial" panose="020B0604020202020204" pitchFamily="34" charset="0"/>
              </a:rPr>
              <a:t>Các bên liên quan tiếp tục thực hiện các biện pháp ngăn chặn chi phí nhằm giảm </a:t>
            </a:r>
            <a:r>
              <a:rPr lang="en-US" sz="3200" dirty="0" err="1" smtClean="0">
                <a:latin typeface="Arial" panose="020B0604020202020204" pitchFamily="34" charset="0"/>
                <a:cs typeface="Arial" panose="020B0604020202020204" pitchFamily="34" charset="0"/>
              </a:rPr>
              <a:t>sự</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lãng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phí</a:t>
            </a:r>
            <a:r>
              <a:rPr lang="en-US" sz="3200" dirty="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trong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chuyên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môn</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và </a:t>
            </a:r>
            <a:r>
              <a:rPr lang="vi-VN" sz="3200" dirty="0">
                <a:latin typeface="Arial" panose="020B0604020202020204" pitchFamily="34" charset="0"/>
                <a:cs typeface="Arial" panose="020B0604020202020204" pitchFamily="34" charset="0"/>
              </a:rPr>
              <a:t>hành chính </a:t>
            </a:r>
            <a:r>
              <a:rPr lang="en-US" sz="3200" dirty="0" err="1" smtClean="0">
                <a:latin typeface="Arial" panose="020B0604020202020204" pitchFamily="34" charset="0"/>
                <a:cs typeface="Arial" panose="020B0604020202020204" pitchFamily="34" charset="0"/>
              </a:rPr>
              <a:t>đồng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thời</a:t>
            </a:r>
            <a:r>
              <a:rPr lang="vi-VN" sz="3200" dirty="0" smtClean="0">
                <a:latin typeface="Arial" panose="020B0604020202020204" pitchFamily="34" charset="0"/>
                <a:cs typeface="Arial" panose="020B0604020202020204" pitchFamily="34" charset="0"/>
              </a:rPr>
              <a:t> </a:t>
            </a:r>
            <a:r>
              <a:rPr lang="vi-VN" sz="3200" dirty="0">
                <a:latin typeface="Arial" panose="020B0604020202020204" pitchFamily="34" charset="0"/>
                <a:cs typeface="Arial" panose="020B0604020202020204" pitchFamily="34" charset="0"/>
              </a:rPr>
              <a:t>nâng cao hiệu quả hoạt động</a:t>
            </a:r>
            <a:endParaRPr lang="en-US" sz="3200" dirty="0">
              <a:effectLst/>
              <a:latin typeface="Arial" panose="020B0604020202020204" pitchFamily="34" charset="0"/>
              <a:cs typeface="Arial" panose="020B0604020202020204" pitchFamily="34" charset="0"/>
            </a:endParaRPr>
          </a:p>
        </p:txBody>
      </p:sp>
      <p:sp>
        <p:nvSpPr>
          <p:cNvPr id="5" name="Rectangle 4"/>
          <p:cNvSpPr/>
          <p:nvPr/>
        </p:nvSpPr>
        <p:spPr>
          <a:xfrm>
            <a:off x="1640457" y="4730786"/>
            <a:ext cx="10486103" cy="1569660"/>
          </a:xfrm>
          <a:prstGeom prst="rect">
            <a:avLst/>
          </a:prstGeom>
        </p:spPr>
        <p:txBody>
          <a:bodyPr wrap="square">
            <a:spAutoFit/>
          </a:bodyPr>
          <a:lstStyle/>
          <a:p>
            <a:pPr algn="ctr"/>
            <a:r>
              <a:rPr lang="en-US" sz="3200" b="1" dirty="0" err="1" smtClean="0">
                <a:latin typeface="Arial" panose="020B0604020202020204" pitchFamily="34" charset="0"/>
                <a:cs typeface="Arial" panose="020B0604020202020204" pitchFamily="34" charset="0"/>
              </a:rPr>
              <a:t>Thông</a:t>
            </a:r>
            <a:r>
              <a:rPr lang="en-US" sz="3200" b="1" dirty="0" smtClean="0">
                <a:latin typeface="Arial" panose="020B0604020202020204" pitchFamily="34" charset="0"/>
                <a:cs typeface="Arial" panose="020B0604020202020204" pitchFamily="34" charset="0"/>
              </a:rPr>
              <a:t> tin </a:t>
            </a:r>
            <a:r>
              <a:rPr lang="en-US" sz="3200" b="1" dirty="0" err="1" smtClean="0">
                <a:latin typeface="Arial" panose="020B0604020202020204" pitchFamily="34" charset="0"/>
                <a:cs typeface="Arial" panose="020B0604020202020204" pitchFamily="34" charset="0"/>
              </a:rPr>
              <a:t>quan</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trọng</a:t>
            </a:r>
            <a:r>
              <a:rPr lang="en-US" sz="3200" b="1" dirty="0" smtClean="0">
                <a:latin typeface="Arial" panose="020B0604020202020204" pitchFamily="34" charset="0"/>
                <a:cs typeface="Arial" panose="020B0604020202020204" pitchFamily="34" charset="0"/>
              </a:rPr>
              <a:t>:</a:t>
            </a:r>
            <a:endParaRPr lang="en-US" sz="3200" b="1" dirty="0">
              <a:latin typeface="Arial" panose="020B0604020202020204" pitchFamily="34" charset="0"/>
              <a:cs typeface="Arial" panose="020B0604020202020204" pitchFamily="34" charset="0"/>
            </a:endParaRPr>
          </a:p>
          <a:p>
            <a:pPr algn="just"/>
            <a:r>
              <a:rPr lang="vi-VN" sz="3200" dirty="0">
                <a:latin typeface="Arial" panose="020B0604020202020204" pitchFamily="34" charset="0"/>
                <a:cs typeface="Arial" panose="020B0604020202020204" pitchFamily="34" charset="0"/>
              </a:rPr>
              <a:t>Các nhà cung cấp nên chú ý tới các sáng kiến </a:t>
            </a:r>
            <a:r>
              <a:rPr lang="vi-VN" sz="3200" dirty="0" smtClean="0">
                <a:latin typeface="Arial" panose="020B0604020202020204" pitchFamily="34" charset="0"/>
                <a:cs typeface="Arial" panose="020B0604020202020204" pitchFamily="34" charset="0"/>
              </a:rPr>
              <a:t>​​</a:t>
            </a:r>
            <a:r>
              <a:rPr lang="en-US" sz="3200" dirty="0" err="1" smtClean="0">
                <a:latin typeface="Arial" panose="020B0604020202020204" pitchFamily="34" charset="0"/>
                <a:cs typeface="Arial" panose="020B0604020202020204" pitchFamily="34" charset="0"/>
              </a:rPr>
              <a:t>về</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thay</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đổi</a:t>
            </a:r>
            <a:r>
              <a:rPr lang="vi-VN" sz="3200" dirty="0" smtClean="0">
                <a:latin typeface="Arial" panose="020B0604020202020204" pitchFamily="34" charset="0"/>
                <a:cs typeface="Arial" panose="020B0604020202020204" pitchFamily="34" charset="0"/>
              </a:rPr>
              <a:t> </a:t>
            </a:r>
            <a:r>
              <a:rPr lang="vi-VN" sz="3200" dirty="0">
                <a:latin typeface="Arial" panose="020B0604020202020204" pitchFamily="34" charset="0"/>
                <a:cs typeface="Arial" panose="020B0604020202020204" pitchFamily="34" charset="0"/>
              </a:rPr>
              <a:t>để giảm chi phí</a:t>
            </a:r>
            <a:endParaRPr lang="en-US" sz="32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43681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01141">
            <a:off x="4089287" y="1310222"/>
            <a:ext cx="3960174" cy="1860653"/>
          </a:xfrm>
          <a:prstGeom prst="rect">
            <a:avLst/>
          </a:prstGeom>
        </p:spPr>
      </p:pic>
      <p:pic>
        <p:nvPicPr>
          <p:cNvPr id="3" name="Picture 2">
            <a:extLst>
              <a:ext uri="{FF2B5EF4-FFF2-40B4-BE49-F238E27FC236}">
                <a16:creationId xmlns:a16="http://schemas.microsoft.com/office/drawing/2014/main" xmlns="" id="{CFB007EB-2D43-454D-979D-31D27C95E21E}"/>
              </a:ext>
            </a:extLst>
          </p:cNvPr>
          <p:cNvPicPr>
            <a:picLocks noChangeAspect="1"/>
          </p:cNvPicPr>
          <p:nvPr/>
        </p:nvPicPr>
        <p:blipFill>
          <a:blip r:embed="rId4"/>
          <a:stretch>
            <a:fillRect/>
          </a:stretch>
        </p:blipFill>
        <p:spPr>
          <a:xfrm>
            <a:off x="0" y="280219"/>
            <a:ext cx="5574890" cy="6546107"/>
          </a:xfrm>
          <a:prstGeom prst="rect">
            <a:avLst/>
          </a:prstGeom>
        </p:spPr>
      </p:pic>
      <p:pic>
        <p:nvPicPr>
          <p:cNvPr id="4" name="Picture 16" descr="Description: Description: 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2312" y="556818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84512" y="549198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183" y="5491983"/>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569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p:cNvSpPr/>
          <p:nvPr/>
        </p:nvSpPr>
        <p:spPr>
          <a:xfrm>
            <a:off x="5176684" y="1327355"/>
            <a:ext cx="6323058" cy="4031873"/>
          </a:xfrm>
          <a:prstGeom prst="rect">
            <a:avLst/>
          </a:prstGeom>
        </p:spPr>
        <p:txBody>
          <a:bodyPr wrap="square">
            <a:spAutoFit/>
          </a:bodyPr>
          <a:lstStyle/>
          <a:p>
            <a:pPr algn="just"/>
            <a:r>
              <a:rPr lang="vi-VN" sz="3200" dirty="0">
                <a:solidFill>
                  <a:srgbClr val="000000"/>
                </a:solidFill>
                <a:cs typeface="Times New Roman" panose="02020603050405020304" pitchFamily="18" charset="0"/>
              </a:rPr>
              <a:t>Một </a:t>
            </a:r>
            <a:r>
              <a:rPr lang="vi-VN" sz="3200" b="1" dirty="0">
                <a:solidFill>
                  <a:srgbClr val="000000"/>
                </a:solidFill>
                <a:cs typeface="Times New Roman" panose="02020603050405020304" pitchFamily="18" charset="0"/>
              </a:rPr>
              <a:t>kế hoạch kinh doanh </a:t>
            </a:r>
            <a:r>
              <a:rPr lang="vi-VN" sz="3200" dirty="0">
                <a:solidFill>
                  <a:srgbClr val="000000"/>
                </a:solidFill>
                <a:cs typeface="Times New Roman" panose="02020603050405020304" pitchFamily="18" charset="0"/>
              </a:rPr>
              <a:t>là một lộ trình thiết yếu cho sự thành công trong </a:t>
            </a:r>
            <a:r>
              <a:rPr lang="vi-VN" sz="3200" b="1" dirty="0">
                <a:solidFill>
                  <a:srgbClr val="000000"/>
                </a:solidFill>
                <a:cs typeface="Times New Roman" panose="02020603050405020304" pitchFamily="18" charset="0"/>
              </a:rPr>
              <a:t>kinh doanh</a:t>
            </a:r>
            <a:r>
              <a:rPr lang="vi-VN" sz="3200" dirty="0">
                <a:solidFill>
                  <a:srgbClr val="000000"/>
                </a:solidFill>
                <a:cs typeface="Times New Roman" panose="02020603050405020304" pitchFamily="18" charset="0"/>
              </a:rPr>
              <a:t>.</a:t>
            </a:r>
          </a:p>
          <a:p>
            <a:pPr algn="just"/>
            <a:endParaRPr lang="vi-VN" sz="3200" dirty="0">
              <a:solidFill>
                <a:srgbClr val="000000"/>
              </a:solidFill>
              <a:cs typeface="Times New Roman" panose="02020603050405020304" pitchFamily="18" charset="0"/>
            </a:endParaRPr>
          </a:p>
          <a:p>
            <a:pPr algn="just"/>
            <a:r>
              <a:rPr lang="vi-VN" sz="3200" dirty="0">
                <a:solidFill>
                  <a:srgbClr val="000000"/>
                </a:solidFill>
                <a:cs typeface="Times New Roman" panose="02020603050405020304" pitchFamily="18" charset="0"/>
              </a:rPr>
              <a:t>Tài liệu sống này thường có kế hoạch 3-5 năm tới và phác thảo lộ trình mà công ty dự định thực hiện để tăng doanh thu</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867" y="1066443"/>
            <a:ext cx="4024134" cy="5046137"/>
          </a:xfrm>
          <a:prstGeom prst="rect">
            <a:avLst/>
          </a:prstGeom>
        </p:spPr>
      </p:pic>
    </p:spTree>
    <p:extLst>
      <p:ext uri="{BB962C8B-B14F-4D97-AF65-F5344CB8AC3E}">
        <p14:creationId xmlns:p14="http://schemas.microsoft.com/office/powerpoint/2010/main" val="34725763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616921273"/>
              </p:ext>
            </p:extLst>
          </p:nvPr>
        </p:nvGraphicFramePr>
        <p:xfrm>
          <a:off x="1874870" y="609600"/>
          <a:ext cx="9161724" cy="6248400"/>
        </p:xfrm>
        <a:graphic>
          <a:graphicData uri="http://schemas.openxmlformats.org/drawingml/2006/table">
            <a:tbl>
              <a:tblPr>
                <a:tableStyleId>{C4B1156A-380E-4F78-BDF5-A606A8083BF9}</a:tableStyleId>
              </a:tblPr>
              <a:tblGrid>
                <a:gridCol w="2278998"/>
                <a:gridCol w="2288049"/>
                <a:gridCol w="2297339"/>
                <a:gridCol w="2297338"/>
              </a:tblGrid>
              <a:tr h="792338">
                <a:tc>
                  <a:txBody>
                    <a:bodyPr/>
                    <a:lstStyle/>
                    <a:p>
                      <a:endParaRPr lang="en-US" dirty="0">
                        <a:latin typeface="Arial" panose="020B0604020202020204" pitchFamily="34" charset="0"/>
                        <a:cs typeface="Arial" panose="020B0604020202020204" pitchFamily="34" charset="0"/>
                      </a:endParaRPr>
                    </a:p>
                  </a:txBody>
                  <a:tcPr/>
                </a:tc>
                <a:tc>
                  <a:txBody>
                    <a:bodyPr/>
                    <a:lstStyle/>
                    <a:p>
                      <a:pPr algn="ctr"/>
                      <a:endParaRPr lang="en-US" dirty="0" smtClean="0">
                        <a:latin typeface="Arial" panose="020B0604020202020204" pitchFamily="34" charset="0"/>
                        <a:cs typeface="Arial" panose="020B0604020202020204" pitchFamily="34" charset="0"/>
                      </a:endParaRPr>
                    </a:p>
                    <a:p>
                      <a:pPr algn="ctr"/>
                      <a:r>
                        <a:rPr lang="vi-VN" dirty="0" smtClean="0">
                          <a:latin typeface="Arial" panose="020B0604020202020204" pitchFamily="34" charset="0"/>
                          <a:cs typeface="Arial" panose="020B0604020202020204" pitchFamily="34" charset="0"/>
                        </a:rPr>
                        <a:t>Năm</a:t>
                      </a:r>
                      <a:r>
                        <a:rPr lang="en-US" dirty="0" smtClean="0">
                          <a:latin typeface="Arial" panose="020B0604020202020204" pitchFamily="34" charset="0"/>
                          <a:cs typeface="Arial" panose="020B0604020202020204" pitchFamily="34" charset="0"/>
                        </a:rPr>
                        <a:t> 1</a:t>
                      </a:r>
                    </a:p>
                    <a:p>
                      <a:pPr algn="ctr"/>
                      <a:endParaRPr lang="en-US" b="0" dirty="0" smtClean="0">
                        <a:solidFill>
                          <a:schemeClr val="bg1"/>
                        </a:solidFill>
                        <a:latin typeface="Arial" panose="020B0604020202020204" pitchFamily="34" charset="0"/>
                        <a:cs typeface="Arial" panose="020B0604020202020204" pitchFamily="34" charset="0"/>
                      </a:endParaRPr>
                    </a:p>
                  </a:txBody>
                  <a:tcPr/>
                </a:tc>
                <a:tc>
                  <a:txBody>
                    <a:bodyPr/>
                    <a:lstStyle/>
                    <a:p>
                      <a:endParaRPr lang="en-US" dirty="0" smtClean="0">
                        <a:latin typeface="Arial" panose="020B0604020202020204" pitchFamily="34" charset="0"/>
                        <a:cs typeface="Arial" panose="020B0604020202020204" pitchFamily="34" charset="0"/>
                      </a:endParaRPr>
                    </a:p>
                    <a:p>
                      <a:pPr algn="ctr"/>
                      <a:r>
                        <a:rPr lang="vi-VN" dirty="0" smtClean="0">
                          <a:latin typeface="Arial" panose="020B0604020202020204" pitchFamily="34" charset="0"/>
                          <a:cs typeface="Arial" panose="020B0604020202020204" pitchFamily="34" charset="0"/>
                        </a:rPr>
                        <a:t>Năm</a:t>
                      </a:r>
                      <a:r>
                        <a:rPr lang="en-US" dirty="0" smtClean="0">
                          <a:latin typeface="Arial" panose="020B0604020202020204" pitchFamily="34" charset="0"/>
                          <a:cs typeface="Arial" panose="020B0604020202020204" pitchFamily="34" charset="0"/>
                        </a:rPr>
                        <a:t> 2</a:t>
                      </a:r>
                      <a:endParaRPr lang="en-US" b="0" dirty="0">
                        <a:solidFill>
                          <a:schemeClr val="bg1"/>
                        </a:solidFill>
                        <a:latin typeface="Arial" panose="020B0604020202020204" pitchFamily="34" charset="0"/>
                        <a:cs typeface="Arial" panose="020B0604020202020204" pitchFamily="34" charset="0"/>
                      </a:endParaRPr>
                    </a:p>
                  </a:txBody>
                  <a:tcPr/>
                </a:tc>
                <a:tc>
                  <a:txBody>
                    <a:bodyPr/>
                    <a:lstStyle/>
                    <a:p>
                      <a:endParaRPr lang="en-US" dirty="0" smtClean="0">
                        <a:latin typeface="Arial" panose="020B0604020202020204" pitchFamily="34" charset="0"/>
                        <a:cs typeface="Arial" panose="020B0604020202020204" pitchFamily="34" charset="0"/>
                      </a:endParaRPr>
                    </a:p>
                    <a:p>
                      <a:pPr algn="ctr"/>
                      <a:r>
                        <a:rPr lang="vi-VN" dirty="0" smtClean="0">
                          <a:latin typeface="Arial" panose="020B0604020202020204" pitchFamily="34" charset="0"/>
                          <a:cs typeface="Arial" panose="020B0604020202020204" pitchFamily="34" charset="0"/>
                        </a:rPr>
                        <a:t>Năm </a:t>
                      </a:r>
                      <a:r>
                        <a:rPr lang="en-US" dirty="0" smtClean="0">
                          <a:latin typeface="Arial" panose="020B0604020202020204" pitchFamily="34" charset="0"/>
                          <a:cs typeface="Arial" panose="020B0604020202020204" pitchFamily="34" charset="0"/>
                        </a:rPr>
                        <a:t>3</a:t>
                      </a:r>
                      <a:endParaRPr lang="en-US" b="0" dirty="0">
                        <a:solidFill>
                          <a:schemeClr val="bg1"/>
                        </a:solidFill>
                        <a:latin typeface="Arial" panose="020B0604020202020204" pitchFamily="34" charset="0"/>
                        <a:cs typeface="Arial" panose="020B0604020202020204" pitchFamily="34" charset="0"/>
                      </a:endParaRPr>
                    </a:p>
                  </a:txBody>
                  <a:tcPr/>
                </a:tc>
              </a:tr>
              <a:tr h="924394">
                <a:tc>
                  <a:txBody>
                    <a:bodyPr/>
                    <a:lstStyle/>
                    <a:p>
                      <a:pPr algn="ctr"/>
                      <a:r>
                        <a:rPr lang="vi-VN" sz="1600" b="1" dirty="0" smtClean="0">
                          <a:latin typeface="Arial" panose="020B0604020202020204" pitchFamily="34" charset="0"/>
                          <a:cs typeface="Arial" panose="020B0604020202020204" pitchFamily="34" charset="0"/>
                        </a:rPr>
                        <a:t>Tài chính</a:t>
                      </a:r>
                    </a:p>
                    <a:p>
                      <a:pPr algn="ctr"/>
                      <a:r>
                        <a:rPr lang="en-US" sz="1600" dirty="0" smtClean="0">
                          <a:latin typeface="Arial" panose="020B0604020202020204" pitchFamily="34" charset="0"/>
                          <a:cs typeface="Arial" panose="020B0604020202020204" pitchFamily="34" charset="0"/>
                        </a:rPr>
                        <a:t>(</a:t>
                      </a:r>
                      <a:r>
                        <a:rPr lang="vi-VN" sz="1600" dirty="0" smtClean="0">
                          <a:latin typeface="Arial" panose="020B0604020202020204" pitchFamily="34" charset="0"/>
                          <a:cs typeface="Arial" panose="020B0604020202020204" pitchFamily="34" charset="0"/>
                        </a:rPr>
                        <a:t>Trách nhiệm</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Chi phí</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Cải tiến</a:t>
                      </a:r>
                      <a:r>
                        <a:rPr lang="en-US" sz="1600" baseline="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a:txBody>
                  <a:tcPr/>
                </a:tc>
                <a:tc>
                  <a:txBody>
                    <a:bodyPr/>
                    <a:lstStyle/>
                    <a:p>
                      <a:pPr algn="ctr"/>
                      <a:r>
                        <a:rPr lang="vi-VN" sz="1600" dirty="0" smtClean="0">
                          <a:latin typeface="Arial" panose="020B0604020202020204" pitchFamily="34" charset="0"/>
                          <a:cs typeface="Arial" panose="020B0604020202020204" pitchFamily="34" charset="0"/>
                        </a:rPr>
                        <a:t>Giảm chi phí</a:t>
                      </a:r>
                    </a:p>
                    <a:p>
                      <a:pPr algn="ctr"/>
                      <a:r>
                        <a:rPr lang="en-US" sz="1600" dirty="0" smtClean="0">
                          <a:latin typeface="Arial" panose="020B0604020202020204" pitchFamily="34" charset="0"/>
                          <a:cs typeface="Arial" panose="020B0604020202020204" pitchFamily="34" charset="0"/>
                        </a:rPr>
                        <a:t>$1</a:t>
                      </a:r>
                      <a:r>
                        <a:rPr lang="en-US" sz="1600" baseline="0" dirty="0" smtClean="0">
                          <a:latin typeface="Arial" panose="020B0604020202020204" pitchFamily="34" charset="0"/>
                          <a:cs typeface="Arial" panose="020B0604020202020204" pitchFamily="34" charset="0"/>
                        </a:rPr>
                        <a:t> </a:t>
                      </a:r>
                      <a:r>
                        <a:rPr lang="vi-VN" sz="1600" baseline="0" dirty="0" smtClean="0">
                          <a:latin typeface="Arial" panose="020B0604020202020204" pitchFamily="34" charset="0"/>
                          <a:cs typeface="Arial" panose="020B0604020202020204" pitchFamily="34" charset="0"/>
                        </a:rPr>
                        <a:t>triêu</a:t>
                      </a:r>
                      <a:endParaRPr lang="en-US" sz="1600" dirty="0">
                        <a:latin typeface="Arial" panose="020B0604020202020204" pitchFamily="34" charset="0"/>
                        <a:cs typeface="Arial" panose="020B0604020202020204" pitchFamily="34" charset="0"/>
                      </a:endParaRPr>
                    </a:p>
                  </a:txBody>
                  <a:tcPr/>
                </a:tc>
                <a:tc>
                  <a:txBody>
                    <a:bodyPr/>
                    <a:lstStyle/>
                    <a:p>
                      <a:pPr algn="ctr"/>
                      <a:r>
                        <a:rPr lang="vi-VN" sz="1600" dirty="0" smtClean="0">
                          <a:latin typeface="Arial" panose="020B0604020202020204" pitchFamily="34" charset="0"/>
                          <a:cs typeface="Arial" panose="020B0604020202020204" pitchFamily="34" charset="0"/>
                        </a:rPr>
                        <a:t>Giảm chi phí </a:t>
                      </a:r>
                    </a:p>
                    <a:p>
                      <a:pPr algn="ctr"/>
                      <a:r>
                        <a:rPr lang="en-US" sz="1600" dirty="0" smtClean="0">
                          <a:latin typeface="Arial" panose="020B0604020202020204" pitchFamily="34" charset="0"/>
                          <a:cs typeface="Arial" panose="020B0604020202020204" pitchFamily="34" charset="0"/>
                        </a:rPr>
                        <a:t>$3 </a:t>
                      </a:r>
                      <a:r>
                        <a:rPr lang="vi-VN" sz="1600" dirty="0" smtClean="0">
                          <a:latin typeface="Arial" panose="020B0604020202020204" pitchFamily="34" charset="0"/>
                          <a:cs typeface="Arial" panose="020B0604020202020204" pitchFamily="34" charset="0"/>
                        </a:rPr>
                        <a:t>triệu</a:t>
                      </a:r>
                      <a:endParaRPr lang="en-US" sz="1600" dirty="0">
                        <a:latin typeface="Arial" panose="020B0604020202020204" pitchFamily="34" charset="0"/>
                        <a:cs typeface="Arial" panose="020B0604020202020204" pitchFamily="34" charset="0"/>
                      </a:endParaRPr>
                    </a:p>
                  </a:txBody>
                  <a:tcPr/>
                </a:tc>
                <a:tc>
                  <a:txBody>
                    <a:bodyPr/>
                    <a:lstStyle/>
                    <a:p>
                      <a:pPr algn="ctr"/>
                      <a:endParaRPr lang="en-US" sz="1600" dirty="0" smtClean="0">
                        <a:latin typeface="Arial" panose="020B0604020202020204" pitchFamily="34" charset="0"/>
                        <a:cs typeface="Arial" panose="020B0604020202020204" pitchFamily="34" charset="0"/>
                      </a:endParaRPr>
                    </a:p>
                    <a:p>
                      <a:pPr algn="ctr"/>
                      <a:r>
                        <a:rPr lang="vi-VN" sz="1600" dirty="0" smtClean="0">
                          <a:latin typeface="Arial" panose="020B0604020202020204" pitchFamily="34" charset="0"/>
                          <a:cs typeface="Arial" panose="020B0604020202020204" pitchFamily="34" charset="0"/>
                        </a:rPr>
                        <a:t>Tự duy trì</a:t>
                      </a:r>
                      <a:endParaRPr lang="en-US" sz="1600" dirty="0">
                        <a:latin typeface="Arial" panose="020B0604020202020204" pitchFamily="34" charset="0"/>
                        <a:cs typeface="Arial" panose="020B0604020202020204" pitchFamily="34" charset="0"/>
                      </a:endParaRPr>
                    </a:p>
                  </a:txBody>
                  <a:tcPr/>
                </a:tc>
              </a:tr>
              <a:tr h="924394">
                <a:tc>
                  <a:txBody>
                    <a:bodyPr/>
                    <a:lstStyle/>
                    <a:p>
                      <a:pPr algn="ctr"/>
                      <a:r>
                        <a:rPr lang="vi-VN" sz="1600" b="1" dirty="0" smtClean="0">
                          <a:latin typeface="Arial" panose="020B0604020202020204" pitchFamily="34" charset="0"/>
                          <a:cs typeface="Arial" panose="020B0604020202020204" pitchFamily="34" charset="0"/>
                        </a:rPr>
                        <a:t>Dịch vụ</a:t>
                      </a:r>
                    </a:p>
                    <a:p>
                      <a:pPr algn="ctr"/>
                      <a:r>
                        <a:rPr lang="en-US" sz="1600" dirty="0" smtClean="0">
                          <a:latin typeface="Arial" panose="020B0604020202020204" pitchFamily="34" charset="0"/>
                          <a:cs typeface="Arial" panose="020B0604020202020204" pitchFamily="34" charset="0"/>
                        </a:rPr>
                        <a:t>(</a:t>
                      </a:r>
                      <a:r>
                        <a:rPr lang="vi-VN" sz="1600" dirty="0" smtClean="0">
                          <a:latin typeface="Arial" panose="020B0604020202020204" pitchFamily="34" charset="0"/>
                          <a:cs typeface="Arial" panose="020B0604020202020204" pitchFamily="34" charset="0"/>
                        </a:rPr>
                        <a:t>Trách nhiệm</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Chi phí</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Cải tiến</a:t>
                      </a:r>
                      <a:r>
                        <a:rPr lang="en-US" sz="1600" baseline="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a:txBody>
                  <a:tcPr/>
                </a:tc>
                <a:tc>
                  <a:txBody>
                    <a:bodyPr/>
                    <a:lstStyle/>
                    <a:p>
                      <a:pPr algn="ctr"/>
                      <a:r>
                        <a:rPr lang="vi-VN" sz="1600" dirty="0" smtClean="0">
                          <a:latin typeface="Arial" panose="020B0604020202020204" pitchFamily="34" charset="0"/>
                          <a:cs typeface="Arial" panose="020B0604020202020204" pitchFamily="34" charset="0"/>
                        </a:rPr>
                        <a:t>Sự hài lòng của người bệnh</a:t>
                      </a:r>
                    </a:p>
                    <a:p>
                      <a:pPr algn="ctr"/>
                      <a:r>
                        <a:rPr lang="en-US" sz="1600" baseline="0" dirty="0" smtClean="0">
                          <a:latin typeface="Arial" panose="020B0604020202020204" pitchFamily="34" charset="0"/>
                          <a:cs typeface="Arial" panose="020B0604020202020204" pitchFamily="34" charset="0"/>
                        </a:rPr>
                        <a:t>+10%</a:t>
                      </a:r>
                      <a:endParaRPr lang="en-US" sz="1600" dirty="0">
                        <a:latin typeface="Arial" panose="020B0604020202020204" pitchFamily="34" charset="0"/>
                        <a:cs typeface="Arial" panose="020B0604020202020204" pitchFamily="34" charset="0"/>
                      </a:endParaRPr>
                    </a:p>
                  </a:txBody>
                  <a:tcPr/>
                </a:tc>
                <a:tc>
                  <a:txBody>
                    <a:bodyPr/>
                    <a:lstStyle/>
                    <a:p>
                      <a:pPr algn="ctr"/>
                      <a:r>
                        <a:rPr lang="vi-VN" sz="1600" dirty="0" smtClean="0">
                          <a:latin typeface="Arial" panose="020B0604020202020204" pitchFamily="34" charset="0"/>
                          <a:cs typeface="Arial" panose="020B0604020202020204" pitchFamily="34" charset="0"/>
                        </a:rPr>
                        <a:t>Sự hài lòng của người bệnh</a:t>
                      </a:r>
                    </a:p>
                    <a:p>
                      <a:pPr algn="ctr"/>
                      <a:r>
                        <a:rPr lang="en-US" sz="1600" dirty="0" smtClean="0">
                          <a:latin typeface="Arial" panose="020B0604020202020204" pitchFamily="34" charset="0"/>
                          <a:cs typeface="Arial" panose="020B0604020202020204" pitchFamily="34" charset="0"/>
                        </a:rPr>
                        <a:t>+15%</a:t>
                      </a:r>
                      <a:endParaRPr lang="en-US" sz="1600" dirty="0">
                        <a:latin typeface="Arial" panose="020B0604020202020204" pitchFamily="34" charset="0"/>
                        <a:cs typeface="Arial" panose="020B0604020202020204" pitchFamily="34"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100%</a:t>
                      </a:r>
                      <a:r>
                        <a:rPr lang="en-US" sz="1600" baseline="0" dirty="0" smtClean="0">
                          <a:latin typeface="Arial" panose="020B0604020202020204" pitchFamily="34" charset="0"/>
                          <a:cs typeface="Arial" panose="020B0604020202020204" pitchFamily="34" charset="0"/>
                        </a:rPr>
                        <a:t> </a:t>
                      </a:r>
                      <a:r>
                        <a:rPr lang="vi-VN" sz="1600" dirty="0" smtClean="0">
                          <a:latin typeface="Arial" panose="020B0604020202020204" pitchFamily="34" charset="0"/>
                          <a:cs typeface="Arial" panose="020B0604020202020204" pitchFamily="34" charset="0"/>
                        </a:rPr>
                        <a:t>Sự hài lòng của người bệnh</a:t>
                      </a:r>
                    </a:p>
                    <a:p>
                      <a:pPr marL="0" marR="0" indent="0" algn="ctr" defTabSz="457200" rtl="0" eaLnBrk="1" fontAlgn="auto" latinLnBrk="0" hangingPunct="1">
                        <a:lnSpc>
                          <a:spcPct val="100000"/>
                        </a:lnSpc>
                        <a:spcBef>
                          <a:spcPts val="0"/>
                        </a:spcBef>
                        <a:spcAft>
                          <a:spcPts val="0"/>
                        </a:spcAft>
                        <a:buClrTx/>
                        <a:buSzTx/>
                        <a:buFontTx/>
                        <a:buNone/>
                        <a:tabLst/>
                        <a:defRPr/>
                      </a:pPr>
                      <a:endParaRPr lang="en-US" sz="1600" baseline="0" dirty="0" smtClean="0">
                        <a:latin typeface="Arial" panose="020B0604020202020204" pitchFamily="34" charset="0"/>
                        <a:cs typeface="Arial" panose="020B0604020202020204" pitchFamily="34" charset="0"/>
                      </a:endParaRPr>
                    </a:p>
                  </a:txBody>
                  <a:tcPr/>
                </a:tc>
              </a:tr>
              <a:tr h="924394">
                <a:tc>
                  <a:txBody>
                    <a:bodyPr/>
                    <a:lstStyle/>
                    <a:p>
                      <a:pPr algn="ctr"/>
                      <a:r>
                        <a:rPr lang="vi-VN" sz="1600" b="1" dirty="0" smtClean="0">
                          <a:latin typeface="Arial" panose="020B0604020202020204" pitchFamily="34" charset="0"/>
                          <a:cs typeface="Arial" panose="020B0604020202020204" pitchFamily="34" charset="0"/>
                        </a:rPr>
                        <a:t>Chất lượng</a:t>
                      </a:r>
                    </a:p>
                    <a:p>
                      <a:pPr algn="ctr"/>
                      <a:r>
                        <a:rPr lang="en-US" sz="1600" dirty="0" smtClean="0">
                          <a:latin typeface="Arial" panose="020B0604020202020204" pitchFamily="34" charset="0"/>
                          <a:cs typeface="Arial" panose="020B0604020202020204" pitchFamily="34" charset="0"/>
                        </a:rPr>
                        <a:t>(</a:t>
                      </a:r>
                      <a:r>
                        <a:rPr lang="vi-VN" sz="1600" dirty="0" smtClean="0">
                          <a:latin typeface="Arial" panose="020B0604020202020204" pitchFamily="34" charset="0"/>
                          <a:cs typeface="Arial" panose="020B0604020202020204" pitchFamily="34" charset="0"/>
                        </a:rPr>
                        <a:t>Trách nhiệm</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Chi phí</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Cải tiến</a:t>
                      </a:r>
                      <a:r>
                        <a:rPr lang="en-US" sz="1600" baseline="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a:txBody>
                  <a:tcPr/>
                </a:tc>
                <a:tc>
                  <a:txBody>
                    <a:bodyPr/>
                    <a:lstStyle/>
                    <a:p>
                      <a:pPr algn="ctr"/>
                      <a:endParaRPr lang="en-US" sz="1600" dirty="0" smtClean="0">
                        <a:latin typeface="Arial" panose="020B0604020202020204" pitchFamily="34" charset="0"/>
                        <a:cs typeface="Arial" panose="020B0604020202020204" pitchFamily="34" charset="0"/>
                      </a:endParaRPr>
                    </a:p>
                    <a:p>
                      <a:pPr algn="ctr"/>
                      <a:r>
                        <a:rPr lang="vi-VN" sz="1600" dirty="0" smtClean="0">
                          <a:latin typeface="Arial" panose="020B0604020202020204" pitchFamily="34" charset="0"/>
                          <a:cs typeface="Arial" panose="020B0604020202020204" pitchFamily="34" charset="0"/>
                        </a:rPr>
                        <a:t>Giảm thiểu tử vong </a:t>
                      </a:r>
                      <a:r>
                        <a:rPr lang="en-US" sz="1600" baseline="0" dirty="0" smtClean="0">
                          <a:latin typeface="Arial" panose="020B0604020202020204" pitchFamily="34" charset="0"/>
                          <a:cs typeface="Arial" panose="020B0604020202020204" pitchFamily="34" charset="0"/>
                        </a:rPr>
                        <a:t>10%</a:t>
                      </a:r>
                    </a:p>
                    <a:p>
                      <a:pPr algn="ctr"/>
                      <a:endParaRPr lang="en-US" sz="1600" dirty="0">
                        <a:latin typeface="Arial" panose="020B0604020202020204" pitchFamily="34" charset="0"/>
                        <a:cs typeface="Arial" panose="020B0604020202020204" pitchFamily="34" charset="0"/>
                      </a:endParaRPr>
                    </a:p>
                  </a:txBody>
                  <a:tcPr/>
                </a:tc>
                <a:tc>
                  <a:txBody>
                    <a:bodyPr/>
                    <a:lstStyle/>
                    <a:p>
                      <a:pPr algn="ctr"/>
                      <a:endParaRPr lang="en-US" sz="1600" dirty="0" smtClean="0">
                        <a:latin typeface="Arial" panose="020B0604020202020204" pitchFamily="34" charset="0"/>
                        <a:cs typeface="Arial" panose="020B0604020202020204" pitchFamily="34" charset="0"/>
                      </a:endParaRPr>
                    </a:p>
                    <a:p>
                      <a:pPr algn="ctr"/>
                      <a:r>
                        <a:rPr lang="vi-VN" sz="1600" dirty="0" smtClean="0">
                          <a:latin typeface="Arial" panose="020B0604020202020204" pitchFamily="34" charset="0"/>
                          <a:cs typeface="Arial" panose="020B0604020202020204" pitchFamily="34" charset="0"/>
                        </a:rPr>
                        <a:t>Giảm thiểu tử vong </a:t>
                      </a:r>
                      <a:r>
                        <a:rPr lang="en-US" sz="1600" baseline="0" dirty="0" smtClean="0">
                          <a:latin typeface="Arial" panose="020B0604020202020204" pitchFamily="34" charset="0"/>
                          <a:cs typeface="Arial" panose="020B0604020202020204" pitchFamily="34" charset="0"/>
                        </a:rPr>
                        <a:t>20%</a:t>
                      </a:r>
                    </a:p>
                    <a:p>
                      <a:pPr algn="ctr"/>
                      <a:endParaRPr lang="en-US" sz="1600" dirty="0">
                        <a:latin typeface="Arial" panose="020B0604020202020204" pitchFamily="34" charset="0"/>
                        <a:cs typeface="Arial" panose="020B0604020202020204" pitchFamily="34" charset="0"/>
                      </a:endParaRPr>
                    </a:p>
                  </a:txBody>
                  <a:tcPr/>
                </a:tc>
                <a:tc>
                  <a:txBody>
                    <a:bodyPr/>
                    <a:lstStyle/>
                    <a:p>
                      <a:pPr algn="ctr"/>
                      <a:endParaRPr lang="en-US" sz="1600" baseline="0" dirty="0" smtClean="0">
                        <a:latin typeface="Arial" panose="020B0604020202020204" pitchFamily="34" charset="0"/>
                        <a:cs typeface="Arial" panose="020B0604020202020204" pitchFamily="34" charset="0"/>
                      </a:endParaRPr>
                    </a:p>
                    <a:p>
                      <a:pPr algn="ctr"/>
                      <a:r>
                        <a:rPr lang="vi-VN" sz="1600" baseline="0" dirty="0" smtClean="0">
                          <a:latin typeface="Arial" panose="020B0604020202020204" pitchFamily="34" charset="0"/>
                          <a:cs typeface="Arial" panose="020B0604020202020204" pitchFamily="34" charset="0"/>
                        </a:rPr>
                        <a:t>Không còn người bệnh tử vong</a:t>
                      </a:r>
                      <a:endParaRPr lang="en-US" sz="1600" dirty="0">
                        <a:latin typeface="Arial" panose="020B0604020202020204" pitchFamily="34" charset="0"/>
                        <a:cs typeface="Arial" panose="020B0604020202020204" pitchFamily="34" charset="0"/>
                      </a:endParaRPr>
                    </a:p>
                  </a:txBody>
                  <a:tcPr/>
                </a:tc>
              </a:tr>
              <a:tr h="924394">
                <a:tc>
                  <a:txBody>
                    <a:bodyPr/>
                    <a:lstStyle/>
                    <a:p>
                      <a:pPr algn="ctr"/>
                      <a:r>
                        <a:rPr lang="vi-VN" sz="1600" b="1" dirty="0" smtClean="0">
                          <a:latin typeface="Arial" panose="020B0604020202020204" pitchFamily="34" charset="0"/>
                          <a:cs typeface="Arial" panose="020B0604020202020204" pitchFamily="34" charset="0"/>
                        </a:rPr>
                        <a:t>Tăng trưởng</a:t>
                      </a:r>
                    </a:p>
                    <a:p>
                      <a:pPr algn="ctr"/>
                      <a:r>
                        <a:rPr lang="en-US" sz="1600" dirty="0" smtClean="0">
                          <a:latin typeface="Arial" panose="020B0604020202020204" pitchFamily="34" charset="0"/>
                          <a:cs typeface="Arial" panose="020B0604020202020204" pitchFamily="34" charset="0"/>
                        </a:rPr>
                        <a:t>(</a:t>
                      </a:r>
                      <a:r>
                        <a:rPr lang="vi-VN" sz="1600" dirty="0" smtClean="0">
                          <a:latin typeface="Arial" panose="020B0604020202020204" pitchFamily="34" charset="0"/>
                          <a:cs typeface="Arial" panose="020B0604020202020204" pitchFamily="34" charset="0"/>
                        </a:rPr>
                        <a:t>Trách nhiệm</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Chi phí</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Cải tiến</a:t>
                      </a:r>
                      <a:r>
                        <a:rPr lang="en-US" sz="1600" baseline="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a:txBody>
                  <a:tcPr/>
                </a:tc>
                <a:tc>
                  <a:txBody>
                    <a:bodyPr/>
                    <a:lstStyle/>
                    <a:p>
                      <a:pPr algn="ctr"/>
                      <a:r>
                        <a:rPr lang="vi-VN" sz="1600" dirty="0" smtClean="0">
                          <a:latin typeface="Arial" panose="020B0604020202020204" pitchFamily="34" charset="0"/>
                          <a:cs typeface="Arial" panose="020B0604020202020204" pitchFamily="34" charset="0"/>
                        </a:rPr>
                        <a:t>Tăng/giảm giường sử dụng </a:t>
                      </a:r>
                    </a:p>
                    <a:p>
                      <a:pPr algn="ctr"/>
                      <a:r>
                        <a:rPr lang="en-US" sz="1600" dirty="0" smtClean="0">
                          <a:latin typeface="Arial" panose="020B0604020202020204" pitchFamily="34" charset="0"/>
                          <a:cs typeface="Arial" panose="020B0604020202020204" pitchFamily="34" charset="0"/>
                        </a:rPr>
                        <a:t>5%</a:t>
                      </a:r>
                      <a:endParaRPr lang="en-US" sz="1600" dirty="0">
                        <a:latin typeface="Arial" panose="020B0604020202020204" pitchFamily="34" charset="0"/>
                        <a:cs typeface="Arial" panose="020B0604020202020204" pitchFamily="34" charset="0"/>
                      </a:endParaRPr>
                    </a:p>
                  </a:txBody>
                  <a:tcPr/>
                </a:tc>
                <a:tc>
                  <a:txBody>
                    <a:bodyPr/>
                    <a:lstStyle/>
                    <a:p>
                      <a:pPr algn="ctr"/>
                      <a:r>
                        <a:rPr lang="vi-VN" sz="1600" dirty="0" smtClean="0">
                          <a:latin typeface="Arial" panose="020B0604020202020204" pitchFamily="34" charset="0"/>
                          <a:cs typeface="Arial" panose="020B0604020202020204" pitchFamily="34" charset="0"/>
                        </a:rPr>
                        <a:t>Tăng/giảm giường sử dụng </a:t>
                      </a:r>
                    </a:p>
                    <a:p>
                      <a:pPr algn="ctr"/>
                      <a:r>
                        <a:rPr lang="en-US" sz="1600" dirty="0" smtClean="0">
                          <a:latin typeface="Arial" panose="020B0604020202020204" pitchFamily="34" charset="0"/>
                          <a:cs typeface="Arial" panose="020B0604020202020204" pitchFamily="34" charset="0"/>
                        </a:rPr>
                        <a:t>10%</a:t>
                      </a:r>
                    </a:p>
                  </a:txBody>
                  <a:tcPr/>
                </a:tc>
                <a:tc>
                  <a:txBody>
                    <a:bodyPr/>
                    <a:lstStyle/>
                    <a:p>
                      <a:pPr algn="ctr"/>
                      <a:r>
                        <a:rPr lang="vi-VN" sz="1600" dirty="0" smtClean="0">
                          <a:latin typeface="Arial" panose="020B0604020202020204" pitchFamily="34" charset="0"/>
                          <a:cs typeface="Arial" panose="020B0604020202020204" pitchFamily="34" charset="0"/>
                        </a:rPr>
                        <a:t>Tối đa hoá số giường được sử dụng</a:t>
                      </a:r>
                      <a:endParaRPr lang="en-US" sz="1600" dirty="0" smtClean="0">
                        <a:latin typeface="Arial" panose="020B0604020202020204" pitchFamily="34" charset="0"/>
                        <a:cs typeface="Arial" panose="020B0604020202020204" pitchFamily="34" charset="0"/>
                      </a:endParaRPr>
                    </a:p>
                  </a:txBody>
                  <a:tcPr/>
                </a:tc>
              </a:tr>
              <a:tr h="924394">
                <a:tc>
                  <a:txBody>
                    <a:bodyPr/>
                    <a:lstStyle/>
                    <a:p>
                      <a:pPr algn="ctr"/>
                      <a:r>
                        <a:rPr lang="vi-VN" sz="1600" b="1" dirty="0" smtClean="0">
                          <a:latin typeface="Arial" panose="020B0604020202020204" pitchFamily="34" charset="0"/>
                          <a:cs typeface="Arial" panose="020B0604020202020204" pitchFamily="34" charset="0"/>
                        </a:rPr>
                        <a:t>Nhân viên</a:t>
                      </a:r>
                    </a:p>
                    <a:p>
                      <a:pPr algn="ctr"/>
                      <a:r>
                        <a:rPr lang="en-US" sz="1600" dirty="0" smtClean="0">
                          <a:latin typeface="Arial" panose="020B0604020202020204" pitchFamily="34" charset="0"/>
                          <a:cs typeface="Arial" panose="020B0604020202020204" pitchFamily="34" charset="0"/>
                        </a:rPr>
                        <a:t>(</a:t>
                      </a:r>
                      <a:r>
                        <a:rPr lang="vi-VN" sz="1600" dirty="0" smtClean="0">
                          <a:latin typeface="Arial" panose="020B0604020202020204" pitchFamily="34" charset="0"/>
                          <a:cs typeface="Arial" panose="020B0604020202020204" pitchFamily="34" charset="0"/>
                        </a:rPr>
                        <a:t>Trách nhiệm</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Chi phí</a:t>
                      </a:r>
                      <a:r>
                        <a:rPr lang="en-US" sz="1600" baseline="0" dirty="0" smtClean="0">
                          <a:latin typeface="Arial" panose="020B0604020202020204" pitchFamily="34" charset="0"/>
                          <a:cs typeface="Arial" panose="020B0604020202020204" pitchFamily="34" charset="0"/>
                        </a:rPr>
                        <a:t>)</a:t>
                      </a:r>
                    </a:p>
                    <a:p>
                      <a:pPr algn="ctr"/>
                      <a:r>
                        <a:rPr lang="en-US" sz="1600" baseline="0" dirty="0" smtClean="0">
                          <a:latin typeface="Arial" panose="020B0604020202020204" pitchFamily="34" charset="0"/>
                          <a:cs typeface="Arial" panose="020B0604020202020204" pitchFamily="34" charset="0"/>
                        </a:rPr>
                        <a:t>(</a:t>
                      </a:r>
                      <a:r>
                        <a:rPr lang="vi-VN" sz="1600" baseline="0" dirty="0" smtClean="0">
                          <a:latin typeface="Arial" panose="020B0604020202020204" pitchFamily="34" charset="0"/>
                          <a:cs typeface="Arial" panose="020B0604020202020204" pitchFamily="34" charset="0"/>
                        </a:rPr>
                        <a:t>Cải tiến</a:t>
                      </a:r>
                      <a:r>
                        <a:rPr lang="en-US" sz="1600" baseline="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a:txBody>
                  <a:tcPr/>
                </a:tc>
                <a:tc>
                  <a:txBody>
                    <a:bodyPr/>
                    <a:lstStyle/>
                    <a:p>
                      <a:pPr algn="ctr"/>
                      <a:r>
                        <a:rPr lang="vi-VN" sz="1600" dirty="0" smtClean="0">
                          <a:latin typeface="Arial" panose="020B0604020202020204" pitchFamily="34" charset="0"/>
                          <a:cs typeface="Arial" panose="020B0604020202020204" pitchFamily="34" charset="0"/>
                        </a:rPr>
                        <a:t>Sự hài lòng của nhân viên</a:t>
                      </a:r>
                    </a:p>
                    <a:p>
                      <a:pPr algn="ctr"/>
                      <a:r>
                        <a:rPr lang="en-US" sz="1600" dirty="0" smtClean="0">
                          <a:latin typeface="Arial" panose="020B0604020202020204" pitchFamily="34" charset="0"/>
                          <a:cs typeface="Arial" panose="020B0604020202020204" pitchFamily="34" charset="0"/>
                        </a:rPr>
                        <a:t>+10%</a:t>
                      </a:r>
                      <a:endParaRPr lang="en-US" sz="1600" dirty="0">
                        <a:latin typeface="Arial" panose="020B0604020202020204" pitchFamily="34" charset="0"/>
                        <a:cs typeface="Arial" panose="020B0604020202020204" pitchFamily="34" charset="0"/>
                      </a:endParaRPr>
                    </a:p>
                  </a:txBody>
                  <a:tcPr/>
                </a:tc>
                <a:tc>
                  <a:txBody>
                    <a:bodyPr/>
                    <a:lstStyle/>
                    <a:p>
                      <a:pPr algn="ctr"/>
                      <a:r>
                        <a:rPr lang="vi-VN" sz="1600" dirty="0" smtClean="0">
                          <a:latin typeface="Arial" panose="020B0604020202020204" pitchFamily="34" charset="0"/>
                          <a:cs typeface="Arial" panose="020B0604020202020204" pitchFamily="34" charset="0"/>
                        </a:rPr>
                        <a:t>Sự hài lòng của nhân viên</a:t>
                      </a:r>
                    </a:p>
                    <a:p>
                      <a:pPr algn="ctr"/>
                      <a:r>
                        <a:rPr lang="en-US" sz="1600" dirty="0" smtClean="0">
                          <a:latin typeface="Arial" panose="020B0604020202020204" pitchFamily="34" charset="0"/>
                          <a:cs typeface="Arial" panose="020B0604020202020204" pitchFamily="34" charset="0"/>
                        </a:rPr>
                        <a:t>+20%</a:t>
                      </a:r>
                      <a:endParaRPr lang="en-US" sz="1600" dirty="0">
                        <a:latin typeface="Arial" panose="020B0604020202020204" pitchFamily="34" charset="0"/>
                        <a:cs typeface="Arial" panose="020B0604020202020204" pitchFamily="34" charset="0"/>
                      </a:endParaRPr>
                    </a:p>
                  </a:txBody>
                  <a:tcPr/>
                </a:tc>
                <a:tc>
                  <a:txBody>
                    <a:bodyPr/>
                    <a:lstStyle/>
                    <a:p>
                      <a:pPr algn="ctr"/>
                      <a:r>
                        <a:rPr lang="en-US" sz="1600" dirty="0" smtClean="0">
                          <a:latin typeface="Arial" panose="020B0604020202020204" pitchFamily="34" charset="0"/>
                          <a:cs typeface="Arial" panose="020B0604020202020204" pitchFamily="34" charset="0"/>
                        </a:rPr>
                        <a:t>100% </a:t>
                      </a:r>
                      <a:r>
                        <a:rPr lang="vi-VN" sz="1600" dirty="0" smtClean="0">
                          <a:latin typeface="Arial" panose="020B0604020202020204" pitchFamily="34" charset="0"/>
                          <a:cs typeface="Arial" panose="020B0604020202020204" pitchFamily="34" charset="0"/>
                        </a:rPr>
                        <a:t>Sự hài lòng của nhân viên</a:t>
                      </a:r>
                    </a:p>
                    <a:p>
                      <a:pPr algn="ctr"/>
                      <a:endParaRPr lang="en-US" sz="1600" dirty="0">
                        <a:latin typeface="Arial" panose="020B0604020202020204" pitchFamily="34" charset="0"/>
                        <a:cs typeface="Arial" panose="020B0604020202020204" pitchFamily="34" charset="0"/>
                      </a:endParaRPr>
                    </a:p>
                  </a:txBody>
                  <a:tcPr/>
                </a:tc>
              </a:tr>
            </a:tbl>
          </a:graphicData>
        </a:graphic>
      </p:graphicFrame>
      <p:sp>
        <p:nvSpPr>
          <p:cNvPr id="4" name="TextBox 3"/>
          <p:cNvSpPr txBox="1"/>
          <p:nvPr/>
        </p:nvSpPr>
        <p:spPr>
          <a:xfrm>
            <a:off x="4325631" y="48283"/>
            <a:ext cx="5345311" cy="523220"/>
          </a:xfrm>
          <a:prstGeom prst="rect">
            <a:avLst/>
          </a:prstGeom>
          <a:noFill/>
          <a:ln>
            <a:noFill/>
          </a:ln>
        </p:spPr>
        <p:txBody>
          <a:bodyPr wrap="square" rtlCol="0">
            <a:spAutoFit/>
          </a:bodyPr>
          <a:lstStyle/>
          <a:p>
            <a:r>
              <a:rPr lang="vi-VN" sz="2800" b="1" i="1" dirty="0" smtClean="0"/>
              <a:t>Kế hoạch hoạt động</a:t>
            </a:r>
            <a:r>
              <a:rPr lang="en-US" sz="2800" b="1" i="1" dirty="0" smtClean="0"/>
              <a:t> - </a:t>
            </a:r>
            <a:r>
              <a:rPr lang="vi-VN" sz="2800" b="1" i="1" dirty="0" smtClean="0"/>
              <a:t>Ví dụ</a:t>
            </a:r>
            <a:endParaRPr lang="en-US" sz="2800" b="1" i="1" dirty="0"/>
          </a:p>
        </p:txBody>
      </p:sp>
    </p:spTree>
    <p:extLst>
      <p:ext uri="{BB962C8B-B14F-4D97-AF65-F5344CB8AC3E}">
        <p14:creationId xmlns:p14="http://schemas.microsoft.com/office/powerpoint/2010/main" val="755474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5E1866E-14FB-4FF8-99F4-6802063A4D97}"/>
              </a:ext>
            </a:extLst>
          </p:cNvPr>
          <p:cNvPicPr>
            <a:picLocks noChangeAspect="1"/>
          </p:cNvPicPr>
          <p:nvPr/>
        </p:nvPicPr>
        <p:blipFill>
          <a:blip r:embed="rId3"/>
          <a:stretch>
            <a:fillRect/>
          </a:stretch>
        </p:blipFill>
        <p:spPr>
          <a:xfrm>
            <a:off x="2074040" y="430780"/>
            <a:ext cx="8214610" cy="4766872"/>
          </a:xfrm>
          <a:prstGeom prst="rect">
            <a:avLst/>
          </a:prstGeom>
        </p:spPr>
      </p:pic>
      <p:sp>
        <p:nvSpPr>
          <p:cNvPr id="3" name="TextBox 2"/>
          <p:cNvSpPr txBox="1"/>
          <p:nvPr/>
        </p:nvSpPr>
        <p:spPr>
          <a:xfrm>
            <a:off x="2543049" y="5660448"/>
            <a:ext cx="7112973" cy="830997"/>
          </a:xfrm>
          <a:prstGeom prst="rect">
            <a:avLst/>
          </a:prstGeom>
          <a:noFill/>
        </p:spPr>
        <p:txBody>
          <a:bodyPr wrap="none" rtlCol="0">
            <a:spAutoFit/>
          </a:bodyPr>
          <a:lstStyle/>
          <a:p>
            <a:pPr marL="285750" indent="-285750">
              <a:buFont typeface="Arial"/>
              <a:buChar char="•"/>
            </a:pPr>
            <a:r>
              <a:rPr lang="en-US" sz="2400" dirty="0" err="1" smtClean="0"/>
              <a:t>Mỗi</a:t>
            </a:r>
            <a:r>
              <a:rPr lang="en-US" sz="2400" dirty="0" smtClean="0"/>
              <a:t> </a:t>
            </a:r>
            <a:r>
              <a:rPr lang="en-US" sz="2400" dirty="0" err="1" smtClean="0"/>
              <a:t>nhóm</a:t>
            </a:r>
            <a:r>
              <a:rPr lang="en-US" sz="2400" dirty="0" smtClean="0"/>
              <a:t> </a:t>
            </a:r>
            <a:r>
              <a:rPr lang="en-US" sz="2400" dirty="0" err="1" smtClean="0"/>
              <a:t>đưa</a:t>
            </a:r>
            <a:r>
              <a:rPr lang="en-US" sz="2400" dirty="0" smtClean="0"/>
              <a:t> </a:t>
            </a:r>
            <a:r>
              <a:rPr lang="en-US" sz="2400" dirty="0" err="1" smtClean="0"/>
              <a:t>ra</a:t>
            </a:r>
            <a:r>
              <a:rPr lang="en-US" sz="2400" dirty="0" smtClean="0"/>
              <a:t> </a:t>
            </a:r>
            <a:r>
              <a:rPr lang="en-US" sz="2400" dirty="0" err="1" smtClean="0"/>
              <a:t>kế</a:t>
            </a:r>
            <a:r>
              <a:rPr lang="en-US" sz="2400" dirty="0" smtClean="0"/>
              <a:t> </a:t>
            </a:r>
            <a:r>
              <a:rPr lang="en-US" sz="2400" dirty="0" err="1" smtClean="0"/>
              <a:t>hoạch</a:t>
            </a:r>
            <a:r>
              <a:rPr lang="en-US" sz="2400" dirty="0" smtClean="0"/>
              <a:t> </a:t>
            </a:r>
            <a:r>
              <a:rPr lang="en-US" sz="2400" dirty="0" err="1" smtClean="0"/>
              <a:t>hoạt</a:t>
            </a:r>
            <a:r>
              <a:rPr lang="en-US" sz="2400" dirty="0" smtClean="0"/>
              <a:t> </a:t>
            </a:r>
            <a:r>
              <a:rPr lang="en-US" sz="2400" dirty="0" err="1" smtClean="0"/>
              <a:t>động</a:t>
            </a:r>
            <a:r>
              <a:rPr lang="en-US" sz="2400" dirty="0" smtClean="0"/>
              <a:t> </a:t>
            </a:r>
            <a:r>
              <a:rPr lang="en-US" sz="2400" dirty="0" err="1" smtClean="0"/>
              <a:t>riêng</a:t>
            </a:r>
            <a:r>
              <a:rPr lang="en-US" sz="2400" dirty="0" smtClean="0"/>
              <a:t> </a:t>
            </a:r>
            <a:r>
              <a:rPr lang="en-US" sz="2400" dirty="0" err="1" smtClean="0"/>
              <a:t>của</a:t>
            </a:r>
            <a:r>
              <a:rPr lang="en-US" sz="2400" dirty="0" smtClean="0"/>
              <a:t> </a:t>
            </a:r>
            <a:r>
              <a:rPr lang="en-US" sz="2400" dirty="0" err="1" smtClean="0"/>
              <a:t>mình</a:t>
            </a:r>
            <a:endParaRPr lang="en-US" sz="2400" dirty="0" smtClean="0"/>
          </a:p>
          <a:p>
            <a:endParaRPr lang="en-US" sz="2400" i="1" dirty="0"/>
          </a:p>
        </p:txBody>
      </p:sp>
    </p:spTree>
    <p:extLst>
      <p:ext uri="{BB962C8B-B14F-4D97-AF65-F5344CB8AC3E}">
        <p14:creationId xmlns:p14="http://schemas.microsoft.com/office/powerpoint/2010/main" val="1341390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extBox 1"/>
          <p:cNvSpPr txBox="1"/>
          <p:nvPr/>
        </p:nvSpPr>
        <p:spPr>
          <a:xfrm>
            <a:off x="1624359" y="234175"/>
            <a:ext cx="3974165" cy="707886"/>
          </a:xfrm>
          <a:prstGeom prst="rect">
            <a:avLst/>
          </a:prstGeom>
          <a:noFill/>
        </p:spPr>
        <p:txBody>
          <a:bodyPr wrap="none" rtlCol="0">
            <a:spAutoFit/>
          </a:bodyPr>
          <a:lstStyle/>
          <a:p>
            <a:r>
              <a:rPr lang="vi-VN" sz="4000" b="1" dirty="0" smtClean="0"/>
              <a:t>Các điểm chính</a:t>
            </a:r>
            <a:endParaRPr lang="en-US" sz="4000" b="1" dirty="0"/>
          </a:p>
        </p:txBody>
      </p:sp>
      <p:sp>
        <p:nvSpPr>
          <p:cNvPr id="4" name="TextBox 3"/>
          <p:cNvSpPr txBox="1"/>
          <p:nvPr/>
        </p:nvSpPr>
        <p:spPr>
          <a:xfrm>
            <a:off x="935665" y="1248936"/>
            <a:ext cx="10441171" cy="4493538"/>
          </a:xfrm>
          <a:prstGeom prst="rect">
            <a:avLst/>
          </a:prstGeom>
          <a:noFill/>
        </p:spPr>
        <p:txBody>
          <a:bodyPr wrap="square" rtlCol="0">
            <a:spAutoFit/>
          </a:bodyPr>
          <a:lstStyle/>
          <a:p>
            <a:pPr marL="342900" indent="-342900">
              <a:buFont typeface="Arial"/>
              <a:buChar char="•"/>
            </a:pPr>
            <a:r>
              <a:rPr lang="vi-VN" sz="2600" dirty="0" smtClean="0"/>
              <a:t>Có 4 hợp phần chính cho việc lập kế hoạch chiến lược</a:t>
            </a:r>
          </a:p>
          <a:p>
            <a:pPr marL="800100" lvl="1" indent="-342900">
              <a:buFont typeface="Arial"/>
              <a:buChar char="•"/>
            </a:pPr>
            <a:r>
              <a:rPr lang="vi-VN" sz="2600" dirty="0" smtClean="0"/>
              <a:t>Lên kế hoạch</a:t>
            </a:r>
          </a:p>
          <a:p>
            <a:pPr marL="800100" lvl="1" indent="-342900">
              <a:buFont typeface="Arial"/>
              <a:buChar char="•"/>
            </a:pPr>
            <a:r>
              <a:rPr lang="vi-VN" sz="2600" dirty="0" smtClean="0"/>
              <a:t>Nghiên cứu thị trường</a:t>
            </a:r>
          </a:p>
          <a:p>
            <a:pPr marL="800100" lvl="1" indent="-342900">
              <a:buFont typeface="Arial"/>
              <a:buChar char="•"/>
            </a:pPr>
            <a:r>
              <a:rPr lang="vi-VN" sz="2600" dirty="0" smtClean="0"/>
              <a:t>Tính khả thi</a:t>
            </a:r>
          </a:p>
          <a:p>
            <a:pPr marL="800100" lvl="1" indent="-342900">
              <a:buFont typeface="Arial"/>
              <a:buChar char="•"/>
            </a:pPr>
            <a:r>
              <a:rPr lang="vi-VN" sz="2600" dirty="0" smtClean="0"/>
              <a:t>Lập kế hoạch kinh doanh</a:t>
            </a:r>
          </a:p>
          <a:p>
            <a:pPr marL="800100" lvl="1" indent="-342900">
              <a:buFont typeface="Arial"/>
              <a:buChar char="•"/>
            </a:pPr>
            <a:endParaRPr lang="en-US" sz="2600" dirty="0"/>
          </a:p>
          <a:p>
            <a:pPr marL="342900" indent="-342900">
              <a:buFont typeface="Arial"/>
              <a:buChar char="•"/>
            </a:pPr>
            <a:r>
              <a:rPr lang="vi-VN" sz="2600" dirty="0" smtClean="0"/>
              <a:t>Các chiến lược được xây dựng cho địa phương &amp; nên có sự đầu tư từ tất cả các bên liên quan</a:t>
            </a:r>
          </a:p>
          <a:p>
            <a:pPr marL="342900" indent="-342900">
              <a:buFont typeface="Arial"/>
              <a:buChar char="•"/>
            </a:pPr>
            <a:endParaRPr lang="en-US" sz="2600" dirty="0">
              <a:ea typeface="Times New Roman" charset="0"/>
              <a:cs typeface="Times New Roman" charset="0"/>
            </a:endParaRPr>
          </a:p>
          <a:p>
            <a:pPr marL="342900" indent="-342900">
              <a:buFont typeface="Arial"/>
              <a:buChar char="•"/>
            </a:pPr>
            <a:r>
              <a:rPr lang="en-US" sz="2600" dirty="0" err="1">
                <a:latin typeface="Arial" panose="020B0604020202020204" pitchFamily="34" charset="0"/>
                <a:ea typeface="Times New Roman" charset="0"/>
                <a:cs typeface="Arial" panose="020B0604020202020204" pitchFamily="34" charset="0"/>
              </a:rPr>
              <a:t>Kế</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hoạch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kinh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doanh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cho</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n</a:t>
            </a:r>
            <a:r>
              <a:rPr lang="en-US" sz="2600" dirty="0" err="1" smtClean="0">
                <a:latin typeface="Arial" panose="020B0604020202020204" pitchFamily="34" charset="0"/>
                <a:ea typeface="Times New Roman" charset="0"/>
                <a:cs typeface="Arial" panose="020B0604020202020204" pitchFamily="34" charset="0"/>
              </a:rPr>
              <a:t>gân</a:t>
            </a:r>
            <a:r>
              <a:rPr lang="en-US" sz="2600" dirty="0" smtClean="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sách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hàng</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năm</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và</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kế</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hoạch</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hoạt</a:t>
            </a:r>
            <a:r>
              <a:rPr lang="en-US" sz="2600" dirty="0">
                <a:latin typeface="Arial" panose="020B0604020202020204" pitchFamily="34" charset="0"/>
                <a:ea typeface="Times New Roman" charset="0"/>
                <a:cs typeface="Arial" panose="020B0604020202020204" pitchFamily="34" charset="0"/>
              </a:rPr>
              <a:t> </a:t>
            </a:r>
            <a:r>
              <a:rPr lang="en-US" sz="2600" dirty="0" err="1">
                <a:latin typeface="Arial" panose="020B0604020202020204" pitchFamily="34" charset="0"/>
                <a:ea typeface="Times New Roman" charset="0"/>
                <a:cs typeface="Arial" panose="020B0604020202020204" pitchFamily="34" charset="0"/>
              </a:rPr>
              <a:t>động</a:t>
            </a:r>
            <a:endParaRPr lang="en-US" sz="2600" dirty="0">
              <a:latin typeface="Arial" panose="020B0604020202020204" pitchFamily="34" charset="0"/>
              <a:ea typeface="Times New Roman" charset="0"/>
              <a:cs typeface="Arial" panose="020B0604020202020204" pitchFamily="34" charset="0"/>
            </a:endParaRPr>
          </a:p>
        </p:txBody>
      </p:sp>
      <p:pic>
        <p:nvPicPr>
          <p:cNvPr id="5"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2312" y="556818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4512" y="549198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9183" y="5491983"/>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647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441</TotalTime>
  <Words>786</Words>
  <Application>Microsoft Office PowerPoint</Application>
  <PresentationFormat>Custom</PresentationFormat>
  <Paragraphs>106</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Erika David</dc:creator>
  <cp:lastModifiedBy>admin</cp:lastModifiedBy>
  <cp:revision>65</cp:revision>
  <dcterms:created xsi:type="dcterms:W3CDTF">2017-08-04T18:45:27Z</dcterms:created>
  <dcterms:modified xsi:type="dcterms:W3CDTF">2017-08-25T05:01:47Z</dcterms:modified>
</cp:coreProperties>
</file>